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8"/>
  </p:notesMasterIdLst>
  <p:sldIdLst>
    <p:sldId id="259"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2" r:id="rId30"/>
    <p:sldId id="293" r:id="rId31"/>
    <p:sldId id="295" r:id="rId32"/>
    <p:sldId id="296" r:id="rId33"/>
    <p:sldId id="261" r:id="rId34"/>
    <p:sldId id="304" r:id="rId35"/>
    <p:sldId id="305" r:id="rId36"/>
    <p:sldId id="306" r:id="rId37"/>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1" autoAdjust="0"/>
    <p:restoredTop sz="90929"/>
  </p:normalViewPr>
  <p:slideViewPr>
    <p:cSldViewPr>
      <p:cViewPr varScale="1">
        <p:scale>
          <a:sx n="60" d="100"/>
          <a:sy n="60" d="100"/>
        </p:scale>
        <p:origin x="-1061" y="-14"/>
      </p:cViewPr>
      <p:guideLst>
        <p:guide orient="horz" pos="3072"/>
        <p:guide pos="4096"/>
      </p:guideLst>
    </p:cSldViewPr>
  </p:slideViewPr>
  <p:outlineViewPr>
    <p:cViewPr>
      <p:scale>
        <a:sx n="25" d="100"/>
        <a:sy n="25"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7305A-2032-4AA8-BE6F-5F8D6138A3F4}" type="datetimeFigureOut">
              <a:rPr lang="en-US" smtClean="0"/>
              <a:t>11/29/2012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0A360-EE69-41E7-9CE3-6BD99E92BBA2}" type="slidenum">
              <a:rPr lang="en-US" smtClean="0"/>
              <a:t>‹#›</a:t>
            </a:fld>
            <a:endParaRPr lang="en-US"/>
          </a:p>
        </p:txBody>
      </p:sp>
    </p:spTree>
    <p:extLst>
      <p:ext uri="{BB962C8B-B14F-4D97-AF65-F5344CB8AC3E}">
        <p14:creationId xmlns:p14="http://schemas.microsoft.com/office/powerpoint/2010/main" val="330428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SOA establishes an architectural model that aims to enhance the efficiency, agility, and productivity of an enterprise by positioning services as the primary means through which solution logic is represented in support of the realization of the strategic goals associated with service-oriented computing.</a:t>
            </a:r>
          </a:p>
          <a:p>
            <a:r>
              <a:rPr lang="en-US" sz="1200" b="0" i="0" kern="1200" dirty="0" smtClean="0">
                <a:solidFill>
                  <a:schemeClr val="tx1"/>
                </a:solidFill>
                <a:effectLst/>
                <a:latin typeface="+mn-lt"/>
                <a:ea typeface="+mn-ea"/>
                <a:cs typeface="+mn-cs"/>
              </a:rPr>
              <a:t>On a fundamental basis, the service-oriented computing platform revolves around the service-orientation design paradigm and its relationship with service-oriented architecture. In fact, the term "service-oriented architecture" and its associated acronym have been used so broadly by the media and within vendor marketing literature that it has almost become synonymous with service-oriented computing itself. It is therefore very important to make a clear distinction between what SOA actually is and how it relates to other service-oriented computing elements.</a:t>
            </a:r>
          </a:p>
          <a:p>
            <a:r>
              <a:rPr lang="en-US" sz="1200" b="0" i="0" kern="1200" dirty="0" smtClean="0">
                <a:solidFill>
                  <a:schemeClr val="tx1"/>
                </a:solidFill>
                <a:effectLst/>
                <a:latin typeface="+mn-lt"/>
                <a:ea typeface="+mn-ea"/>
                <a:cs typeface="+mn-cs"/>
              </a:rPr>
              <a:t>As a form of technology architecture, an SOA implementation can consist of a combination of technologies, products, APIs, supporting infrastructure extensions, and various other parts. The actual face of a deployed service-oriented architecture is unique within each enterprise; however it is typified by the introduction of new technologies and platforms that specifically support the creation, execution, and evolution of service-oriented solutions. As a result, building a technology architecture around the service-oriented architectural model establishes an environment suitable for solution logic that has been designed in compliance with service-orientation design principles.</a:t>
            </a:r>
          </a:p>
          <a:p>
            <a:endParaRPr lang="en-US" dirty="0"/>
          </a:p>
        </p:txBody>
      </p:sp>
      <p:sp>
        <p:nvSpPr>
          <p:cNvPr id="4" name="Slide Number Placeholder 3"/>
          <p:cNvSpPr>
            <a:spLocks noGrp="1"/>
          </p:cNvSpPr>
          <p:nvPr>
            <p:ph type="sldNum" sz="quarter" idx="10"/>
          </p:nvPr>
        </p:nvSpPr>
        <p:spPr/>
        <p:txBody>
          <a:bodyPr/>
          <a:lstStyle/>
          <a:p>
            <a:fld id="{4B375BE9-A243-453C-A56E-7C9CF0F28CEA}" type="slidenum">
              <a:rPr lang="en-US" smtClean="0"/>
              <a:t>3</a:t>
            </a:fld>
            <a:endParaRPr lang="en-US" dirty="0"/>
          </a:p>
        </p:txBody>
      </p:sp>
    </p:spTree>
    <p:extLst>
      <p:ext uri="{BB962C8B-B14F-4D97-AF65-F5344CB8AC3E}">
        <p14:creationId xmlns:p14="http://schemas.microsoft.com/office/powerpoint/2010/main" val="93318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84CE3-CF89-4E67-B119-BBB58F56C947}" type="slidenum">
              <a:rPr lang="en-US"/>
              <a:pPr/>
              <a:t>10</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a:buFontTx/>
              <a:buChar char="•"/>
            </a:pPr>
            <a:r>
              <a:rPr lang="en-US" b="1" dirty="0"/>
              <a:t>SOAP</a:t>
            </a:r>
            <a:r>
              <a:rPr lang="en-US" dirty="0"/>
              <a:t> message uses XML format, platform and language independent</a:t>
            </a:r>
          </a:p>
          <a:p>
            <a:pPr>
              <a:buFontTx/>
              <a:buChar char="•"/>
            </a:pPr>
            <a:r>
              <a:rPr lang="en-US" b="1" dirty="0"/>
              <a:t>Protocols</a:t>
            </a:r>
            <a:r>
              <a:rPr lang="en-US" dirty="0"/>
              <a:t>: tcp, named pipes, http, msmq…</a:t>
            </a:r>
          </a:p>
          <a:p>
            <a:pPr>
              <a:buFontTx/>
              <a:buChar char="•"/>
            </a:pPr>
            <a:r>
              <a:rPr lang="en-US" b="1" dirty="0"/>
              <a:t>SOA</a:t>
            </a:r>
            <a:r>
              <a:rPr lang="en-US" dirty="0"/>
              <a:t>: Loosely coupled architecture where clients can consume multiple services and services can be consumed by multiple clients.</a:t>
            </a:r>
          </a:p>
          <a:p>
            <a:pPr>
              <a:buFontTx/>
              <a:buChar char="•"/>
            </a:pPr>
            <a:r>
              <a:rPr lang="en-US" dirty="0"/>
              <a:t>From Wikipedia: </a:t>
            </a:r>
            <a:r>
              <a:rPr lang="en-US" b="1" dirty="0"/>
              <a:t>A WCF Service is composed of three parts</a:t>
            </a:r>
            <a:r>
              <a:rPr lang="en-US" dirty="0"/>
              <a:t> — a </a:t>
            </a:r>
            <a:r>
              <a:rPr lang="en-US" i="1" dirty="0"/>
              <a:t>Service</a:t>
            </a:r>
            <a:r>
              <a:rPr lang="en-US" dirty="0"/>
              <a:t> class that implements the service to be provided, a </a:t>
            </a:r>
            <a:r>
              <a:rPr lang="en-US" i="1" dirty="0"/>
              <a:t>host environment</a:t>
            </a:r>
            <a:r>
              <a:rPr lang="en-US" dirty="0"/>
              <a:t> to host the service, and one or more </a:t>
            </a:r>
            <a:r>
              <a:rPr lang="en-US" i="1" dirty="0"/>
              <a:t>endpoints</a:t>
            </a:r>
            <a:r>
              <a:rPr lang="en-US" dirty="0"/>
              <a:t> to which clients will connect. All communications with the WCF service happens via the endpoints. The endpoints specify a </a:t>
            </a:r>
            <a:r>
              <a:rPr lang="en-US" i="1" dirty="0"/>
              <a:t>Contract</a:t>
            </a:r>
            <a:r>
              <a:rPr lang="en-US" dirty="0"/>
              <a:t> that defines which methods of the Service class will be accessible via the endpoint; each endpoint may expose a different set of methods. The endpoints also define a </a:t>
            </a:r>
            <a:r>
              <a:rPr lang="en-US" i="1" dirty="0"/>
              <a:t>binding</a:t>
            </a:r>
            <a:r>
              <a:rPr lang="en-US" dirty="0"/>
              <a:t> that specifies how a client will communicate with the service and the </a:t>
            </a:r>
            <a:r>
              <a:rPr lang="en-US" i="1" dirty="0"/>
              <a:t>address</a:t>
            </a:r>
            <a:r>
              <a:rPr lang="en-US" dirty="0"/>
              <a:t> where the endpoint is hosted. </a:t>
            </a:r>
          </a:p>
          <a:p>
            <a:endParaRPr lang="en-US" dirty="0"/>
          </a:p>
          <a:p>
            <a:r>
              <a:rPr lang="en-US"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A049E-F1CF-4AC1-A1B2-310731022328}" type="slidenum">
              <a:rPr lang="en-US"/>
              <a:pPr/>
              <a:t>11</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dirty="0"/>
              <a:t>Building a WCF service means writing and configuring the ABCs. Define a contract, implement it on a service, choose binding, and deploy an endpoint for the contract by binding it to a network address.</a:t>
            </a:r>
            <a:endParaRPr lang="en-US" b="1" dirty="0"/>
          </a:p>
          <a:p>
            <a:pPr>
              <a:buFontTx/>
              <a:buChar char="•"/>
            </a:pPr>
            <a:r>
              <a:rPr lang="en-US" b="1" dirty="0"/>
              <a:t>Address</a:t>
            </a:r>
            <a:r>
              <a:rPr lang="en-US" dirty="0"/>
              <a:t>: A URI, typically including a port number, can be suffixed with servicename. In the wsdl.service section, links wsdl:binding to a concrete service endpoint address.</a:t>
            </a:r>
          </a:p>
          <a:p>
            <a:pPr>
              <a:buFontTx/>
              <a:buChar char="•"/>
            </a:pPr>
            <a:r>
              <a:rPr lang="en-US" b="1" dirty="0"/>
              <a:t>Binding</a:t>
            </a:r>
            <a:r>
              <a:rPr lang="en-US" dirty="0"/>
              <a:t>: In the wsdl:binding section, binds a wsdl:portType contract description to a concrete transport, an envelope format and associate policies</a:t>
            </a:r>
            <a:br>
              <a:rPr lang="en-US" dirty="0"/>
            </a:br>
            <a:r>
              <a:rPr lang="en-US" dirty="0"/>
              <a:t>Types: BasicHttp, </a:t>
            </a:r>
            <a:r>
              <a:rPr lang="en-US" dirty="0" err="1"/>
              <a:t>NetTcp</a:t>
            </a:r>
            <a:r>
              <a:rPr lang="en-US" dirty="0"/>
              <a:t>, </a:t>
            </a:r>
            <a:r>
              <a:rPr lang="en-US" dirty="0" err="1"/>
              <a:t>NetPeerTcp</a:t>
            </a:r>
            <a:r>
              <a:rPr lang="en-US" dirty="0"/>
              <a:t>, </a:t>
            </a:r>
            <a:r>
              <a:rPr lang="en-US" dirty="0" err="1"/>
              <a:t>NetNamedPipe</a:t>
            </a:r>
            <a:r>
              <a:rPr lang="en-US" dirty="0"/>
              <a:t>, </a:t>
            </a:r>
            <a:r>
              <a:rPr lang="en-US" b="1" dirty="0" err="1"/>
              <a:t>WSHttp</a:t>
            </a:r>
            <a:r>
              <a:rPr lang="en-US" b="1" dirty="0"/>
              <a:t>, </a:t>
            </a:r>
            <a:r>
              <a:rPr lang="en-US" dirty="0" err="1"/>
              <a:t>WSFederatedHttp</a:t>
            </a:r>
            <a:r>
              <a:rPr lang="en-US" dirty="0"/>
              <a:t>, </a:t>
            </a:r>
            <a:r>
              <a:rPr lang="en-US" dirty="0" err="1"/>
              <a:t>WSDualHttp</a:t>
            </a:r>
            <a:r>
              <a:rPr lang="en-US" dirty="0"/>
              <a:t>, </a:t>
            </a:r>
            <a:r>
              <a:rPr lang="en-US" dirty="0" err="1"/>
              <a:t>NetMsmq</a:t>
            </a:r>
            <a:r>
              <a:rPr lang="en-US" dirty="0"/>
              <a:t>  </a:t>
            </a:r>
            <a:br>
              <a:rPr lang="en-US" dirty="0"/>
            </a:br>
            <a:r>
              <a:rPr lang="en-US" dirty="0"/>
              <a:t>Each has its subset of allowable security modes(None, Transport, Message, Mixed, Both)</a:t>
            </a:r>
          </a:p>
          <a:p>
            <a:pPr>
              <a:buFontTx/>
              <a:buChar char="•"/>
            </a:pPr>
            <a:r>
              <a:rPr lang="en-US" b="1" dirty="0"/>
              <a:t>Contract</a:t>
            </a:r>
            <a:r>
              <a:rPr lang="en-US" dirty="0"/>
              <a:t>: In the wsdl:portType, </a:t>
            </a:r>
            <a:r>
              <a:rPr lang="en-US" dirty="0" err="1"/>
              <a:t>wsdl:message</a:t>
            </a:r>
            <a:r>
              <a:rPr lang="en-US" dirty="0"/>
              <a:t> and </a:t>
            </a:r>
            <a:r>
              <a:rPr lang="en-US" dirty="0" err="1"/>
              <a:t>wsdl:type</a:t>
            </a:r>
            <a:r>
              <a:rPr lang="en-US" dirty="0"/>
              <a:t> sections describes types, messages message exchange patterns and operations.</a:t>
            </a:r>
            <a:br>
              <a:rPr lang="en-US" dirty="0"/>
            </a:br>
            <a:r>
              <a:rPr lang="en-US" dirty="0"/>
              <a:t>Service (Contains operations)</a:t>
            </a:r>
            <a:br>
              <a:rPr lang="en-US" dirty="0"/>
            </a:br>
            <a:r>
              <a:rPr lang="en-US" dirty="0"/>
              <a:t>Data (Type… Person for example with string Name, </a:t>
            </a:r>
            <a:r>
              <a:rPr lang="en-US" dirty="0" err="1"/>
              <a:t>int</a:t>
            </a:r>
            <a:r>
              <a:rPr lang="en-US" dirty="0"/>
              <a:t> Age)</a:t>
            </a:r>
            <a:br>
              <a:rPr lang="en-US" dirty="0"/>
            </a:br>
            <a:r>
              <a:rPr lang="en-US" dirty="0"/>
              <a:t>Operation (Method)</a:t>
            </a:r>
            <a:br>
              <a:rPr lang="en-US" dirty="0"/>
            </a:br>
            <a:r>
              <a:rPr lang="en-US" dirty="0"/>
              <a:t>Fault (exceptions)</a:t>
            </a:r>
          </a:p>
          <a:p>
            <a:pPr>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369EBB-9386-48BD-874B-FF64890530D0}" type="slidenum">
              <a:rPr lang="en-US"/>
              <a:pPr/>
              <a:t>12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marL="228600" indent="-228600">
              <a:lnSpc>
                <a:spcPct val="90000"/>
              </a:lnSpc>
              <a:buFontTx/>
              <a:buChar char="•"/>
            </a:pPr>
            <a:r>
              <a:rPr lang="en-US" sz="900"/>
              <a:t>Must xpecify the Client credential Type as X.509 Certificate for message security</a:t>
            </a:r>
          </a:p>
          <a:p>
            <a:pPr marL="228600" indent="-228600">
              <a:lnSpc>
                <a:spcPct val="90000"/>
              </a:lnSpc>
              <a:buFontTx/>
              <a:buChar char="•"/>
            </a:pPr>
            <a:r>
              <a:rPr lang="en-US" sz="900"/>
              <a:t>An identity object is created to represent the user certificate. </a:t>
            </a:r>
          </a:p>
          <a:p>
            <a:pPr marL="228600" indent="-228600">
              <a:lnSpc>
                <a:spcPct val="90000"/>
              </a:lnSpc>
              <a:buFontTx/>
              <a:buChar char="•"/>
            </a:pPr>
            <a:r>
              <a:rPr lang="en-US" sz="900"/>
              <a:t>Use </a:t>
            </a:r>
            <a:r>
              <a:rPr lang="en-US" sz="900" b="1"/>
              <a:t>ChainTrust</a:t>
            </a:r>
            <a:r>
              <a:rPr lang="en-US" sz="900"/>
              <a:t> to make sure opposing party’s CA certificate is in Trusted Root Certification Authorities certificate store or </a:t>
            </a:r>
            <a:r>
              <a:rPr lang="en-US" sz="900" b="1"/>
              <a:t>PeerTrust</a:t>
            </a:r>
            <a:r>
              <a:rPr lang="en-US" sz="900"/>
              <a:t> to check for the opposing certificates in trusted people certificates</a:t>
            </a:r>
          </a:p>
          <a:p>
            <a:pPr marL="228600" indent="-228600">
              <a:lnSpc>
                <a:spcPct val="90000"/>
              </a:lnSpc>
              <a:buFontTx/>
              <a:buChar char="•"/>
            </a:pPr>
            <a:endParaRPr lang="en-US" sz="900"/>
          </a:p>
          <a:p>
            <a:pPr marL="228600" indent="-228600">
              <a:lnSpc>
                <a:spcPct val="90000"/>
              </a:lnSpc>
            </a:pPr>
            <a:r>
              <a:rPr lang="en-US" sz="900" b="1"/>
              <a:t>Certificate</a:t>
            </a:r>
            <a:r>
              <a:rPr lang="en-US" sz="900"/>
              <a:t>: A digitally signed statement that contains information about an entity and the entity's public key, thus binding these two pieces of information together. A certificate is issued by a trusted organization (or entity), called a certificate authority, after the authority has verified that the entity is who it says it is. Certificates can contain different types of data. For example, an X.509 certificate includes the format of the certificate, the serial number of the certificate, the algorithm used to sign the certificate, the name of the CA that issued the certificate, the name and public key of the entity requesting the certificate, and the CA's signature.</a:t>
            </a:r>
          </a:p>
          <a:p>
            <a:pPr marL="228600" indent="-228600">
              <a:lnSpc>
                <a:spcPct val="90000"/>
              </a:lnSpc>
              <a:buFontTx/>
              <a:buChar char="•"/>
            </a:pPr>
            <a:r>
              <a:rPr lang="en-US" sz="900" b="1"/>
              <a:t>certificate store</a:t>
            </a:r>
            <a:r>
              <a:rPr lang="en-US" sz="900"/>
              <a:t>: Typically, a permanent storage where certificates, certificate revocation lists (CRLs), and certificate trust lists (CTLs) are stored. It is possible, however, to create and open a certificate store solely in memory when working with certificates that do not need to be put in permanent storage.</a:t>
            </a:r>
          </a:p>
          <a:p>
            <a:pPr marL="228600" indent="-228600">
              <a:lnSpc>
                <a:spcPct val="90000"/>
              </a:lnSpc>
              <a:buFontTx/>
              <a:buChar char="•"/>
            </a:pPr>
            <a:r>
              <a:rPr lang="en-US" sz="900" b="1"/>
              <a:t>server certificate: </a:t>
            </a:r>
            <a:r>
              <a:rPr lang="en-US" sz="900"/>
              <a:t>Refers to a certificate used for server authentication, such as authenticating a Web server to a Web browser. When a Web browser client attempts to access a secured Web server, the server sends its certificate to the browser to allow it to verify the server's identity.  </a:t>
            </a:r>
          </a:p>
          <a:p>
            <a:pPr marL="228600" indent="-228600">
              <a:lnSpc>
                <a:spcPct val="90000"/>
              </a:lnSpc>
              <a:buFontTx/>
              <a:buChar char="•"/>
            </a:pPr>
            <a:r>
              <a:rPr lang="en-US" sz="900" b="1"/>
              <a:t>client certificate: </a:t>
            </a:r>
            <a:r>
              <a:rPr lang="en-US" sz="900"/>
              <a:t>Refers to a certificate used for client authentication, such as authenticating a Web browser on a Web server. When a Web browser client attempts to access a secured Web server, the client sends its certificate to the server to allow it to verify the client's identity. </a:t>
            </a:r>
          </a:p>
          <a:p>
            <a:pPr marL="228600" indent="-228600">
              <a:lnSpc>
                <a:spcPct val="90000"/>
              </a:lnSpc>
              <a:buFontTx/>
              <a:buChar char="•"/>
            </a:pPr>
            <a:r>
              <a:rPr lang="en-US" sz="900" b="1"/>
              <a:t>certificate authority (CA) certificate: </a:t>
            </a:r>
            <a:r>
              <a:rPr lang="en-US" sz="900"/>
              <a:t>Identifies the CA that issues server and client authentication certificates to the servers and clients that request these certificates. Because it contains a public key used in digital signatures, it is also referred to as a </a:t>
            </a:r>
            <a:r>
              <a:rPr lang="en-US" sz="900" i="1"/>
              <a:t>signature certificate</a:t>
            </a:r>
            <a:r>
              <a:rPr lang="en-US" sz="900"/>
              <a:t>. If the CA is a root authority, the CA certificate may be referred to as a </a:t>
            </a:r>
            <a:r>
              <a:rPr lang="en-US" sz="900" i="1"/>
              <a:t>root certificate</a:t>
            </a:r>
            <a:r>
              <a:rPr lang="en-US" sz="900"/>
              <a:t>. Also sometimes known as a </a:t>
            </a:r>
            <a:r>
              <a:rPr lang="en-US" sz="900" i="1"/>
              <a:t>site certificate</a:t>
            </a:r>
            <a:r>
              <a:rPr lang="en-US" sz="900"/>
              <a:t>.</a:t>
            </a:r>
          </a:p>
          <a:p>
            <a:pPr marL="228600" indent="-228600">
              <a:lnSpc>
                <a:spcPct val="90000"/>
              </a:lnSpc>
            </a:pPr>
            <a:endParaRPr lang="en-US" sz="900"/>
          </a:p>
          <a:p>
            <a:pPr marL="228600" indent="-228600">
              <a:lnSpc>
                <a:spcPct val="90000"/>
              </a:lnSpc>
            </a:pPr>
            <a:endParaRPr lang="en-US"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822DC-70BD-4503-A9B5-23B4FF533671}" type="slidenum">
              <a:rPr lang="en-US"/>
              <a:pPr/>
              <a:t>13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What operations does the client have access to? Usually based on roles, which may be specified by Windows groups, or Asp.net membership provider and its roles.</a:t>
            </a:r>
          </a:p>
          <a:p>
            <a:endParaRPr lang="en-US"/>
          </a:p>
          <a:p>
            <a:r>
              <a:rPr lang="en-US"/>
              <a:t>a principal object that represents the security context under which code is running </a:t>
            </a:r>
          </a:p>
          <a:p>
            <a:r>
              <a:rPr lang="en-US"/>
              <a:t>IPrincipal:</a:t>
            </a:r>
          </a:p>
          <a:p>
            <a:r>
              <a:rPr lang="en-US"/>
              <a:t>Bool IsInRole(role)</a:t>
            </a:r>
          </a:p>
          <a:p>
            <a:r>
              <a:rPr lang="en-US"/>
              <a:t>IIdentity Identity</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15292-5B82-49AD-923B-C9D6A8AF03EB}" type="slidenum">
              <a:rPr lang="en-US"/>
              <a:pPr/>
              <a:t>14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lnSpc>
                <a:spcPct val="90000"/>
              </a:lnSpc>
            </a:pPr>
            <a:r>
              <a:rPr lang="en-US"/>
              <a:t>WCF supports Transport and/or Message security. Transport specifies security options specific to the binding type (net.tcp, ws-http, named pipes, etc). If you are using ws-http type, SSL/TLS is the transport security. Message Security involves encrypting the message, and in the non-proprietary Internet and B2B scenarios, is the type recommended due to it’s end-to-end nature.</a:t>
            </a:r>
          </a:p>
          <a:p>
            <a:pPr>
              <a:lnSpc>
                <a:spcPct val="90000"/>
              </a:lnSpc>
            </a:pPr>
            <a:r>
              <a:rPr lang="en-US" b="1"/>
              <a:t>Disadvantages of Message-Level Security</a:t>
            </a:r>
          </a:p>
          <a:p>
            <a:pPr>
              <a:lnSpc>
                <a:spcPct val="90000"/>
              </a:lnSpc>
              <a:buFontTx/>
              <a:buChar char="•"/>
            </a:pPr>
            <a:r>
              <a:rPr lang="en-US"/>
              <a:t>Performance</a:t>
            </a:r>
          </a:p>
          <a:p>
            <a:pPr>
              <a:lnSpc>
                <a:spcPct val="90000"/>
              </a:lnSpc>
              <a:buFontTx/>
              <a:buChar char="•"/>
            </a:pPr>
            <a:r>
              <a:rPr lang="en-US"/>
              <a:t>Cannot use message streaming. </a:t>
            </a:r>
          </a:p>
          <a:p>
            <a:pPr>
              <a:lnSpc>
                <a:spcPct val="90000"/>
              </a:lnSpc>
              <a:buFontTx/>
              <a:buChar char="•"/>
            </a:pPr>
            <a:r>
              <a:rPr lang="en-US"/>
              <a:t>Requires implementation of XML-level security mechanisms and support for WS-Security specification. This might affect the interoperability. </a:t>
            </a:r>
          </a:p>
          <a:p>
            <a:pPr>
              <a:lnSpc>
                <a:spcPct val="90000"/>
              </a:lnSpc>
            </a:pPr>
            <a:r>
              <a:rPr lang="en-US" b="1"/>
              <a:t>Pros and Cons of Transport-Level Security</a:t>
            </a:r>
          </a:p>
          <a:p>
            <a:pPr>
              <a:lnSpc>
                <a:spcPct val="90000"/>
              </a:lnSpc>
              <a:buFontTx/>
              <a:buChar char="•"/>
            </a:pPr>
            <a:r>
              <a:rPr lang="en-US"/>
              <a:t>Does not require that the communicating parties understand XML-level security concepts. This can improve the interoperability, for example, when HTTPS is used to secure the communication.</a:t>
            </a:r>
          </a:p>
          <a:p>
            <a:pPr>
              <a:lnSpc>
                <a:spcPct val="90000"/>
              </a:lnSpc>
              <a:buFontTx/>
              <a:buChar char="•"/>
            </a:pPr>
            <a:r>
              <a:rPr lang="en-US"/>
              <a:t>Generally improved performance, Hardware accelerators are available, Streaming is possible.</a:t>
            </a:r>
          </a:p>
          <a:p>
            <a:pPr>
              <a:lnSpc>
                <a:spcPct val="90000"/>
              </a:lnSpc>
              <a:buFontTx/>
              <a:buChar char="•"/>
            </a:pPr>
            <a:r>
              <a:rPr lang="en-US"/>
              <a:t>Hop-to-hop only. </a:t>
            </a:r>
          </a:p>
          <a:p>
            <a:pPr>
              <a:lnSpc>
                <a:spcPct val="90000"/>
              </a:lnSpc>
              <a:buFontTx/>
              <a:buChar char="•"/>
            </a:pPr>
            <a:r>
              <a:rPr lang="en-US"/>
              <a:t>Limited and inextensible set of credentials. </a:t>
            </a:r>
          </a:p>
          <a:p>
            <a:pPr>
              <a:lnSpc>
                <a:spcPct val="90000"/>
              </a:lnSpc>
              <a:buFontTx/>
              <a:buChar char="•"/>
            </a:pPr>
            <a:r>
              <a:rPr lang="en-US"/>
              <a:t>Transport-dependent. </a:t>
            </a:r>
          </a:p>
          <a:p>
            <a:pPr>
              <a:lnSpc>
                <a:spcPct val="90000"/>
              </a:lnSpc>
              <a:buFontTx/>
              <a:buChar char="•"/>
            </a:pPr>
            <a:endParaRPr lang="en-US"/>
          </a:p>
          <a:p>
            <a:pPr>
              <a:lnSpc>
                <a:spcPct val="90000"/>
              </a:lnSpc>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854200"/>
            <a:ext cx="2616200" cy="694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854200"/>
            <a:ext cx="7696200" cy="694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1157" name="Picture 21"/>
          <p:cNvPicPr>
            <a:picLocks noChangeAspect="1" noChangeArrowheads="1"/>
          </p:cNvPicPr>
          <p:nvPr userDrawn="1"/>
        </p:nvPicPr>
        <p:blipFill>
          <a:blip r:embed="rId2"/>
          <a:srcRect/>
          <a:stretch>
            <a:fillRect/>
          </a:stretch>
        </p:blipFill>
        <p:spPr bwMode="auto">
          <a:xfrm>
            <a:off x="5981700" y="2070100"/>
            <a:ext cx="8750300" cy="8750300"/>
          </a:xfrm>
          <a:prstGeom prst="rect">
            <a:avLst/>
          </a:prstGeom>
          <a:noFill/>
          <a:ln w="12700">
            <a:noFill/>
            <a:miter lim="800000"/>
            <a:headEnd/>
            <a:tailEnd/>
          </a:ln>
        </p:spPr>
      </p:pic>
      <p:grpSp>
        <p:nvGrpSpPr>
          <p:cNvPr id="91159" name="Group 23"/>
          <p:cNvGrpSpPr>
            <a:grpSpLocks/>
          </p:cNvGrpSpPr>
          <p:nvPr userDrawn="1"/>
        </p:nvGrpSpPr>
        <p:grpSpPr bwMode="auto">
          <a:xfrm>
            <a:off x="0" y="0"/>
            <a:ext cx="13004800" cy="3084513"/>
            <a:chOff x="0" y="0"/>
            <a:chExt cx="8192" cy="1944"/>
          </a:xfrm>
        </p:grpSpPr>
        <p:sp>
          <p:nvSpPr>
            <p:cNvPr id="91160" name="Rectangle 24"/>
            <p:cNvSpPr>
              <a:spLocks/>
            </p:cNvSpPr>
            <p:nvPr/>
          </p:nvSpPr>
          <p:spPr bwMode="auto">
            <a:xfrm>
              <a:off x="0" y="1600"/>
              <a:ext cx="8192" cy="40"/>
            </a:xfrm>
            <a:prstGeom prst="rect">
              <a:avLst/>
            </a:prstGeom>
            <a:gradFill rotWithShape="0">
              <a:gsLst>
                <a:gs pos="0">
                  <a:srgbClr val="000000"/>
                </a:gs>
                <a:gs pos="100000">
                  <a:srgbClr val="B3B3B3"/>
                </a:gs>
              </a:gsLst>
              <a:lin ang="5400000" scaled="1"/>
            </a:gradFill>
            <a:ln w="25400">
              <a:noFill/>
              <a:miter lim="800000"/>
              <a:headEnd/>
              <a:tailEnd/>
            </a:ln>
          </p:spPr>
          <p:txBody>
            <a:bodyPr lIns="0" tIns="0" rIns="0" bIns="0"/>
            <a:lstStyle/>
            <a:p>
              <a:endParaRPr lang="en-US"/>
            </a:p>
          </p:txBody>
        </p:sp>
        <p:sp>
          <p:nvSpPr>
            <p:cNvPr id="91161" name="Rectangle 25"/>
            <p:cNvSpPr>
              <a:spLocks/>
            </p:cNvSpPr>
            <p:nvPr/>
          </p:nvSpPr>
          <p:spPr bwMode="auto">
            <a:xfrm>
              <a:off x="0" y="0"/>
              <a:ext cx="8192" cy="16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pic>
          <p:nvPicPr>
            <p:cNvPr id="91162" name="Picture 26"/>
            <p:cNvPicPr>
              <a:picLocks noChangeAspect="1" noChangeArrowheads="1"/>
            </p:cNvPicPr>
            <p:nvPr/>
          </p:nvPicPr>
          <p:blipFill>
            <a:blip r:embed="rId3"/>
            <a:srcRect/>
            <a:stretch>
              <a:fillRect/>
            </a:stretch>
          </p:blipFill>
          <p:spPr bwMode="auto">
            <a:xfrm>
              <a:off x="3121" y="0"/>
              <a:ext cx="1944" cy="1944"/>
            </a:xfrm>
            <a:prstGeom prst="rect">
              <a:avLst/>
            </a:prstGeom>
            <a:noFill/>
            <a:ln w="12700">
              <a:noFill/>
              <a:miter lim="800000"/>
              <a:headEnd/>
              <a:tailEnd/>
            </a:ln>
          </p:spPr>
        </p:pic>
      </p:grpSp>
      <p:sp>
        <p:nvSpPr>
          <p:cNvPr id="91163" name="Rectangle 27"/>
          <p:cNvSpPr>
            <a:spLocks/>
          </p:cNvSpPr>
          <p:nvPr userDrawn="1"/>
        </p:nvSpPr>
        <p:spPr bwMode="auto">
          <a:xfrm>
            <a:off x="0" y="7213600"/>
            <a:ext cx="13004800" cy="25400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sp>
        <p:nvSpPr>
          <p:cNvPr id="91164" name="Rectangle 28"/>
          <p:cNvSpPr>
            <a:spLocks/>
          </p:cNvSpPr>
          <p:nvPr userDrawn="1"/>
        </p:nvSpPr>
        <p:spPr bwMode="auto">
          <a:xfrm>
            <a:off x="0" y="7150100"/>
            <a:ext cx="13004800" cy="63500"/>
          </a:xfrm>
          <a:prstGeom prst="rect">
            <a:avLst/>
          </a:prstGeom>
          <a:gradFill rotWithShape="0">
            <a:gsLst>
              <a:gs pos="0">
                <a:srgbClr val="B3B3B3"/>
              </a:gs>
              <a:gs pos="100000">
                <a:srgbClr val="000000"/>
              </a:gs>
            </a:gsLst>
            <a:lin ang="5400000" scaled="1"/>
          </a:gradFill>
          <a:ln w="25400">
            <a:noFill/>
            <a:miter lim="800000"/>
            <a:headEnd/>
            <a:tailEnd/>
          </a:ln>
        </p:spPr>
        <p:txBody>
          <a:bodyPr lIns="0" tIns="0" rIns="0" bIns="0"/>
          <a:lstStyle/>
          <a:p>
            <a:endParaRPr lang="en-US"/>
          </a:p>
        </p:txBody>
      </p:sp>
      <p:sp>
        <p:nvSpPr>
          <p:cNvPr id="91168" name="Rectangle 32"/>
          <p:cNvSpPr>
            <a:spLocks noGrp="1" noChangeArrowheads="1"/>
          </p:cNvSpPr>
          <p:nvPr>
            <p:ph type="ctrTitle" sz="quarter"/>
          </p:nvPr>
        </p:nvSpPr>
        <p:spPr>
          <a:xfrm>
            <a:off x="914400" y="3276600"/>
            <a:ext cx="11125200" cy="2286000"/>
          </a:xfrm>
          <a:ln w="9525"/>
        </p:spPr>
        <p:txBody>
          <a:bodyPr lIns="91440" tIns="45720" rIns="91440" bIns="45720" anchor="ctr"/>
          <a:lstStyle>
            <a:lvl1pPr>
              <a:defRPr/>
            </a:lvl1pPr>
          </a:lstStyle>
          <a:p>
            <a:r>
              <a:rPr lang="en-US"/>
              <a:t>Click to edit Master title style</a:t>
            </a:r>
          </a:p>
        </p:txBody>
      </p:sp>
    </p:spTree>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1B424F0-30A2-4201-84E1-0E06B2061B85}" type="slidenum">
              <a:rPr lang="en-US"/>
              <a:pPr/>
              <a:t>‹#›</a:t>
            </a:fld>
            <a:endParaRPr lang="en-US"/>
          </a:p>
        </p:txBody>
      </p:sp>
    </p:spTree>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2ACC532-A94C-429A-9709-1A62D7685B5D}" type="slidenum">
              <a:rPr lang="en-US"/>
              <a:pPr/>
              <a:t>‹#›</a:t>
            </a:fld>
            <a:endParaRPr lang="en-US"/>
          </a:p>
        </p:txBody>
      </p:sp>
    </p:spTree>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5908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08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06DA1E7-4226-4BE8-9E05-1C17CDFFF0FF}" type="slidenum">
              <a:rPr lang="en-US"/>
              <a:pPr/>
              <a:t>‹#›</a:t>
            </a:fld>
            <a:endParaRPr lang="en-US"/>
          </a:p>
        </p:txBody>
      </p:sp>
    </p:spTree>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36D15E3-D551-49D3-B386-5D314CB83A7C}" type="slidenum">
              <a:rPr lang="en-US"/>
              <a:pPr/>
              <a:t>‹#›</a:t>
            </a:fld>
            <a:endParaRPr lang="en-US"/>
          </a:p>
        </p:txBody>
      </p:sp>
    </p:spTree>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3022641-C76C-4504-9BDD-DE1B25E1A4ED}" type="slidenum">
              <a:rPr lang="en-US"/>
              <a:pPr/>
              <a:t>‹#›</a:t>
            </a:fld>
            <a:endParaRPr lang="en-US"/>
          </a:p>
        </p:txBody>
      </p:sp>
    </p:spTree>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486420B-FCD8-407C-B41F-D9BD6548DF49}" type="slidenum">
              <a:rPr lang="en-US"/>
              <a:pPr/>
              <a:t>‹#›</a:t>
            </a:fld>
            <a:endParaRPr lang="en-US"/>
          </a:p>
        </p:txBody>
      </p:sp>
    </p:spTree>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278A869-B041-40AE-AEF5-E6B4C85D16EB}" type="slidenum">
              <a:rPr lang="en-US"/>
              <a:pPr/>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66E05CA-876E-41D7-B620-956421822FAF}" type="slidenum">
              <a:rPr lang="en-US"/>
              <a:pPr/>
              <a:t>‹#›</a:t>
            </a:fld>
            <a:endParaRPr lang="en-US"/>
          </a:p>
        </p:txBody>
      </p:sp>
    </p:spTree>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E0C8096-E2F9-4B74-86B0-BF5FE3E051CD}" type="slidenum">
              <a:rPr lang="en-US"/>
              <a:pPr/>
              <a:t>‹#›</a:t>
            </a:fld>
            <a:endParaRPr lang="en-US"/>
          </a:p>
        </p:txBody>
      </p:sp>
    </p:spTree>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62000"/>
            <a:ext cx="2616200" cy="7543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62000"/>
            <a:ext cx="7696200" cy="7543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EEC7DE9-C28F-4996-AC25-2B92674A6285}" type="slidenum">
              <a:rPr lang="en-US"/>
              <a:pPr/>
              <a:t>‹#›</a:t>
            </a:fld>
            <a:endParaRPr lang="en-US"/>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740400"/>
            <a:ext cx="5156200" cy="306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740400"/>
            <a:ext cx="5156200" cy="306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a:srcRect/>
          <a:stretch>
            <a:fillRect/>
          </a:stretch>
        </p:blipFill>
        <p:spPr bwMode="auto">
          <a:xfrm>
            <a:off x="5981700" y="2070100"/>
            <a:ext cx="8750300" cy="8750300"/>
          </a:xfrm>
          <a:prstGeom prst="rect">
            <a:avLst/>
          </a:prstGeom>
          <a:noFill/>
          <a:ln w="12700">
            <a:noFill/>
            <a:miter lim="800000"/>
            <a:headEnd/>
            <a:tailEnd/>
          </a:ln>
        </p:spPr>
      </p:pic>
      <p:sp>
        <p:nvSpPr>
          <p:cNvPr id="1026" name="Rectangle 2"/>
          <p:cNvSpPr>
            <a:spLocks noGrp="1" noChangeArrowheads="1"/>
          </p:cNvSpPr>
          <p:nvPr>
            <p:ph type="body" idx="1"/>
          </p:nvPr>
        </p:nvSpPr>
        <p:spPr bwMode="auto">
          <a:xfrm>
            <a:off x="1270000" y="5740400"/>
            <a:ext cx="10464800" cy="30607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p:txBody>
      </p:sp>
      <p:sp>
        <p:nvSpPr>
          <p:cNvPr id="1027" name="Rectangle 3"/>
          <p:cNvSpPr>
            <a:spLocks noGrp="1" noChangeArrowheads="1"/>
          </p:cNvSpPr>
          <p:nvPr>
            <p:ph type="title"/>
          </p:nvPr>
        </p:nvSpPr>
        <p:spPr bwMode="auto">
          <a:xfrm>
            <a:off x="1270000" y="1854200"/>
            <a:ext cx="10464800" cy="3302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charset="0"/>
              </a:rPr>
              <a:t>Presentation Title</a:t>
            </a:r>
          </a:p>
        </p:txBody>
      </p:sp>
      <p:grpSp>
        <p:nvGrpSpPr>
          <p:cNvPr id="1028" name="Group 4"/>
          <p:cNvGrpSpPr>
            <a:grpSpLocks/>
          </p:cNvGrpSpPr>
          <p:nvPr/>
        </p:nvGrpSpPr>
        <p:grpSpPr bwMode="auto">
          <a:xfrm>
            <a:off x="0" y="0"/>
            <a:ext cx="13004800" cy="2043113"/>
            <a:chOff x="0" y="0"/>
            <a:chExt cx="8192" cy="1288"/>
          </a:xfrm>
        </p:grpSpPr>
        <p:sp>
          <p:nvSpPr>
            <p:cNvPr id="1029" name="Rectangle 5"/>
            <p:cNvSpPr>
              <a:spLocks/>
            </p:cNvSpPr>
            <p:nvPr/>
          </p:nvSpPr>
          <p:spPr bwMode="auto">
            <a:xfrm>
              <a:off x="0" y="960"/>
              <a:ext cx="8192" cy="40"/>
            </a:xfrm>
            <a:prstGeom prst="rect">
              <a:avLst/>
            </a:prstGeom>
            <a:gradFill rotWithShape="0">
              <a:gsLst>
                <a:gs pos="0">
                  <a:srgbClr val="000000"/>
                </a:gs>
                <a:gs pos="100000">
                  <a:srgbClr val="B3B3B3"/>
                </a:gs>
              </a:gsLst>
              <a:lin ang="5400000" scaled="1"/>
            </a:gradFill>
            <a:ln w="25400">
              <a:noFill/>
              <a:miter lim="800000"/>
              <a:headEnd/>
              <a:tailEnd/>
            </a:ln>
          </p:spPr>
          <p:txBody>
            <a:bodyPr lIns="0" tIns="0" rIns="0" bIns="0"/>
            <a:lstStyle/>
            <a:p>
              <a:endParaRPr lang="en-US"/>
            </a:p>
          </p:txBody>
        </p:sp>
        <p:sp>
          <p:nvSpPr>
            <p:cNvPr id="1030" name="Rectangle 6"/>
            <p:cNvSpPr>
              <a:spLocks/>
            </p:cNvSpPr>
            <p:nvPr/>
          </p:nvSpPr>
          <p:spPr bwMode="auto">
            <a:xfrm>
              <a:off x="0" y="0"/>
              <a:ext cx="8192" cy="96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pic>
          <p:nvPicPr>
            <p:cNvPr id="1031" name="Picture 7"/>
            <p:cNvPicPr>
              <a:picLocks noChangeAspect="1" noChangeArrowheads="1"/>
            </p:cNvPicPr>
            <p:nvPr/>
          </p:nvPicPr>
          <p:blipFill>
            <a:blip r:embed="rId14"/>
            <a:srcRect/>
            <a:stretch>
              <a:fillRect/>
            </a:stretch>
          </p:blipFill>
          <p:spPr bwMode="auto">
            <a:xfrm>
              <a:off x="3449" y="0"/>
              <a:ext cx="1288" cy="1288"/>
            </a:xfrm>
            <a:prstGeom prst="rect">
              <a:avLst/>
            </a:prstGeom>
            <a:noFill/>
            <a:ln w="12700">
              <a:noFill/>
              <a:miter lim="800000"/>
              <a:headEnd/>
              <a:tailEnd/>
            </a:ln>
          </p:spPr>
        </p:pic>
      </p:grpSp>
      <p:sp>
        <p:nvSpPr>
          <p:cNvPr id="1032" name="Rectangle 8"/>
          <p:cNvSpPr>
            <a:spLocks/>
          </p:cNvSpPr>
          <p:nvPr/>
        </p:nvSpPr>
        <p:spPr bwMode="auto">
          <a:xfrm>
            <a:off x="7696200" y="282575"/>
            <a:ext cx="5133975" cy="944563"/>
          </a:xfrm>
          <a:prstGeom prst="rect">
            <a:avLst/>
          </a:prstGeom>
          <a:noFill/>
          <a:ln w="12700">
            <a:noFill/>
            <a:miter lim="800000"/>
            <a:headEnd/>
            <a:tailEnd/>
          </a:ln>
        </p:spPr>
        <p:txBody>
          <a:bodyPr wrap="none" lIns="0" tIns="0" rIns="0" bIns="0" anchor="ctr">
            <a:spAutoFit/>
          </a:bodyPr>
          <a:lstStyle/>
          <a:p>
            <a:r>
              <a:rPr lang="en-US" sz="3400" b="1">
                <a:solidFill>
                  <a:srgbClr val="919191"/>
                </a:solidFill>
                <a:latin typeface="Tahoma" pitchFamily="34" charset="0"/>
                <a:ea typeface="Gill Sans" charset="0"/>
                <a:cs typeface="Gill Sans" charset="0"/>
              </a:rPr>
              <a:t>The OWASP Foundation</a:t>
            </a:r>
          </a:p>
          <a:p>
            <a:r>
              <a:rPr lang="en-US" sz="2800">
                <a:solidFill>
                  <a:srgbClr val="919191"/>
                </a:solidFill>
                <a:latin typeface="Tahoma" pitchFamily="34" charset="0"/>
                <a:ea typeface="Gill Sans" charset="0"/>
                <a:cs typeface="Gill Sans" charset="0"/>
              </a:rPr>
              <a:t>http://www.owasp.org</a:t>
            </a:r>
          </a:p>
        </p:txBody>
      </p:sp>
      <p:grpSp>
        <p:nvGrpSpPr>
          <p:cNvPr id="1033" name="Group 9"/>
          <p:cNvGrpSpPr>
            <a:grpSpLocks/>
          </p:cNvGrpSpPr>
          <p:nvPr/>
        </p:nvGrpSpPr>
        <p:grpSpPr bwMode="auto">
          <a:xfrm>
            <a:off x="0" y="9372600"/>
            <a:ext cx="13004800" cy="381000"/>
            <a:chOff x="0" y="0"/>
            <a:chExt cx="8192" cy="240"/>
          </a:xfrm>
        </p:grpSpPr>
        <p:sp>
          <p:nvSpPr>
            <p:cNvPr id="1034" name="Rectangle 10"/>
            <p:cNvSpPr>
              <a:spLocks/>
            </p:cNvSpPr>
            <p:nvPr/>
          </p:nvSpPr>
          <p:spPr bwMode="auto">
            <a:xfrm>
              <a:off x="0" y="40"/>
              <a:ext cx="8192" cy="2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sp>
          <p:nvSpPr>
            <p:cNvPr id="1035" name="Rectangle 11"/>
            <p:cNvSpPr>
              <a:spLocks/>
            </p:cNvSpPr>
            <p:nvPr/>
          </p:nvSpPr>
          <p:spPr bwMode="auto">
            <a:xfrm>
              <a:off x="0" y="0"/>
              <a:ext cx="8192" cy="40"/>
            </a:xfrm>
            <a:prstGeom prst="rect">
              <a:avLst/>
            </a:prstGeom>
            <a:gradFill rotWithShape="0">
              <a:gsLst>
                <a:gs pos="0">
                  <a:srgbClr val="B3B3B3"/>
                </a:gs>
                <a:gs pos="100000">
                  <a:srgbClr val="000000"/>
                </a:gs>
              </a:gsLst>
              <a:lin ang="5400000" scaled="1"/>
            </a:gradFill>
            <a:ln w="25400">
              <a:noFill/>
              <a:miter lim="800000"/>
              <a:headEnd/>
              <a:tailEnd/>
            </a:ln>
          </p:spPr>
          <p:txBody>
            <a:bodyPr lIns="0" tIns="0" rIns="0" bIns="0"/>
            <a:lstStyle/>
            <a:p>
              <a:endParaRPr lang="en-US"/>
            </a:p>
          </p:txBody>
        </p:sp>
      </p:grpSp>
      <p:sp>
        <p:nvSpPr>
          <p:cNvPr id="13" name="Text Box 9"/>
          <p:cNvSpPr txBox="1">
            <a:spLocks noChangeArrowheads="1"/>
          </p:cNvSpPr>
          <p:nvPr userDrawn="1"/>
        </p:nvSpPr>
        <p:spPr bwMode="auto">
          <a:xfrm>
            <a:off x="406400" y="8820090"/>
            <a:ext cx="12039600" cy="400110"/>
          </a:xfrm>
          <a:prstGeom prst="rect">
            <a:avLst/>
          </a:prstGeom>
          <a:noFill/>
          <a:ln w="9525">
            <a:noFill/>
            <a:miter lim="800000"/>
            <a:headEnd/>
            <a:tailEnd/>
          </a:ln>
          <a:effectLst/>
        </p:spPr>
        <p:txBody>
          <a:bodyPr wrap="square">
            <a:spAutoFit/>
          </a:bodyPr>
          <a:lstStyle/>
          <a:p>
            <a:r>
              <a:rPr lang="en-US" sz="1000" dirty="0">
                <a:solidFill>
                  <a:srgbClr val="969696"/>
                </a:solidFill>
                <a:latin typeface="Tahoma" pitchFamily="34" charset="0"/>
              </a:rPr>
              <a:t>Copyright © The OWASP Foundation</a:t>
            </a:r>
          </a:p>
          <a:p>
            <a:r>
              <a:rPr lang="en-US" sz="1000" dirty="0">
                <a:solidFill>
                  <a:srgbClr val="969696"/>
                </a:solidFill>
                <a:latin typeface="Tahoma" pitchFamily="34" charset="0"/>
              </a:rPr>
              <a:t>Permission is granted to copy, distribute and/or modify this document under the terms of the OWASP License.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split orient="vert"/>
  </p:transition>
  <p:txStyles>
    <p:titleStyle>
      <a:lvl1pPr algn="ctr" rtl="0" fontAlgn="base">
        <a:spcBef>
          <a:spcPct val="0"/>
        </a:spcBef>
        <a:spcAft>
          <a:spcPct val="0"/>
        </a:spcAft>
        <a:defRPr sz="8000">
          <a:solidFill>
            <a:schemeClr val="tx1"/>
          </a:solidFill>
          <a:latin typeface="+mj-lt"/>
          <a:ea typeface="+mj-ea"/>
          <a:cs typeface="+mj-cs"/>
          <a:sym typeface="Gill Sans" charset="0"/>
        </a:defRPr>
      </a:lvl1pPr>
      <a:lvl2pPr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8000">
          <a:solidFill>
            <a:schemeClr val="tx1"/>
          </a:solidFill>
          <a:latin typeface="Tahoma" pitchFamily="34"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2800">
          <a:solidFill>
            <a:schemeClr val="tx1"/>
          </a:solidFill>
          <a:latin typeface="+mn-lt"/>
          <a:ea typeface="+mn-ea"/>
          <a:cs typeface="+mn-cs"/>
          <a:sym typeface="Gill Sans" charset="0"/>
        </a:defRPr>
      </a:lvl2pPr>
      <a:lvl3pPr algn="ctr" rtl="0" fontAlgn="base">
        <a:spcBef>
          <a:spcPct val="0"/>
        </a:spcBef>
        <a:spcAft>
          <a:spcPct val="0"/>
        </a:spcAft>
        <a:defRPr sz="2800" i="1">
          <a:solidFill>
            <a:schemeClr val="tx1"/>
          </a:solidFill>
          <a:latin typeface="+mn-lt"/>
          <a:ea typeface="+mn-ea"/>
          <a:cs typeface="+mn-cs"/>
          <a:sym typeface="Gill Sans" charset="0"/>
        </a:defRPr>
      </a:lvl3pPr>
      <a:lvl4pPr algn="ctr" rtl="0" fontAlgn="base">
        <a:spcBef>
          <a:spcPct val="0"/>
        </a:spcBef>
        <a:spcAft>
          <a:spcPct val="0"/>
        </a:spcAft>
        <a:defRPr sz="2400" i="1">
          <a:solidFill>
            <a:schemeClr val="tx1"/>
          </a:solidFill>
          <a:latin typeface="+mn-lt"/>
          <a:ea typeface="+mn-ea"/>
          <a:cs typeface="+mn-cs"/>
          <a:sym typeface="Gill Sans" charset="0"/>
        </a:defRPr>
      </a:lvl4pPr>
      <a:lvl5pPr algn="ctr" rtl="0" fontAlgn="base">
        <a:spcBef>
          <a:spcPct val="0"/>
        </a:spcBef>
        <a:spcAft>
          <a:spcPct val="0"/>
        </a:spcAft>
        <a:defRPr sz="2400" i="1">
          <a:solidFill>
            <a:schemeClr val="tx1"/>
          </a:solidFill>
          <a:latin typeface="+mn-lt"/>
          <a:ea typeface="+mn-ea"/>
          <a:cs typeface="+mn-cs"/>
          <a:sym typeface="Gill Sans" charset="0"/>
        </a:defRPr>
      </a:lvl5pPr>
      <a:lvl6pPr marL="457200" algn="ctr" rtl="0" fontAlgn="base">
        <a:spcBef>
          <a:spcPct val="0"/>
        </a:spcBef>
        <a:spcAft>
          <a:spcPct val="0"/>
        </a:spcAft>
        <a:defRPr sz="2400" i="1">
          <a:solidFill>
            <a:schemeClr val="tx1"/>
          </a:solidFill>
          <a:latin typeface="+mn-lt"/>
          <a:ea typeface="+mn-ea"/>
          <a:cs typeface="+mn-cs"/>
          <a:sym typeface="Gill Sans" charset="0"/>
        </a:defRPr>
      </a:lvl6pPr>
      <a:lvl7pPr marL="914400" algn="ctr" rtl="0" fontAlgn="base">
        <a:spcBef>
          <a:spcPct val="0"/>
        </a:spcBef>
        <a:spcAft>
          <a:spcPct val="0"/>
        </a:spcAft>
        <a:defRPr sz="2400" i="1">
          <a:solidFill>
            <a:schemeClr val="tx1"/>
          </a:solidFill>
          <a:latin typeface="+mn-lt"/>
          <a:ea typeface="+mn-ea"/>
          <a:cs typeface="+mn-cs"/>
          <a:sym typeface="Gill Sans" charset="0"/>
        </a:defRPr>
      </a:lvl7pPr>
      <a:lvl8pPr marL="1371600" algn="ctr" rtl="0" fontAlgn="base">
        <a:spcBef>
          <a:spcPct val="0"/>
        </a:spcBef>
        <a:spcAft>
          <a:spcPct val="0"/>
        </a:spcAft>
        <a:defRPr sz="2400" i="1">
          <a:solidFill>
            <a:schemeClr val="tx1"/>
          </a:solidFill>
          <a:latin typeface="+mn-lt"/>
          <a:ea typeface="+mn-ea"/>
          <a:cs typeface="+mn-cs"/>
          <a:sym typeface="Gill Sans" charset="0"/>
        </a:defRPr>
      </a:lvl8pPr>
      <a:lvl9pPr marL="1828800" algn="ctr" rtl="0" fontAlgn="base">
        <a:spcBef>
          <a:spcPct val="0"/>
        </a:spcBef>
        <a:spcAft>
          <a:spcPct val="0"/>
        </a:spcAft>
        <a:defRPr sz="2400" i="1">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srcRect/>
          <a:stretch>
            <a:fillRect/>
          </a:stretch>
        </p:blipFill>
        <p:spPr bwMode="auto">
          <a:xfrm>
            <a:off x="5981700" y="2070100"/>
            <a:ext cx="8750300" cy="8750300"/>
          </a:xfrm>
          <a:prstGeom prst="rect">
            <a:avLst/>
          </a:prstGeom>
          <a:noFill/>
          <a:ln w="12700">
            <a:noFill/>
            <a:miter lim="800000"/>
            <a:headEnd/>
            <a:tailEnd/>
          </a:ln>
        </p:spPr>
      </p:pic>
      <p:grpSp>
        <p:nvGrpSpPr>
          <p:cNvPr id="2050" name="Group 2"/>
          <p:cNvGrpSpPr>
            <a:grpSpLocks/>
          </p:cNvGrpSpPr>
          <p:nvPr/>
        </p:nvGrpSpPr>
        <p:grpSpPr bwMode="auto">
          <a:xfrm>
            <a:off x="0" y="0"/>
            <a:ext cx="13004800" cy="698500"/>
            <a:chOff x="0" y="0"/>
            <a:chExt cx="8192" cy="440"/>
          </a:xfrm>
        </p:grpSpPr>
        <p:sp>
          <p:nvSpPr>
            <p:cNvPr id="2051" name="Rectangle 3"/>
            <p:cNvSpPr>
              <a:spLocks/>
            </p:cNvSpPr>
            <p:nvPr/>
          </p:nvSpPr>
          <p:spPr bwMode="auto">
            <a:xfrm>
              <a:off x="0" y="0"/>
              <a:ext cx="8192" cy="4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pic>
          <p:nvPicPr>
            <p:cNvPr id="2052" name="Picture 4"/>
            <p:cNvPicPr>
              <a:picLocks noChangeAspect="1" noChangeArrowheads="1"/>
            </p:cNvPicPr>
            <p:nvPr/>
          </p:nvPicPr>
          <p:blipFill>
            <a:blip r:embed="rId14"/>
            <a:srcRect l="28503" t="22818" b="44373"/>
            <a:stretch>
              <a:fillRect/>
            </a:stretch>
          </p:blipFill>
          <p:spPr bwMode="auto">
            <a:xfrm>
              <a:off x="1" y="0"/>
              <a:ext cx="872" cy="400"/>
            </a:xfrm>
            <a:prstGeom prst="rect">
              <a:avLst/>
            </a:prstGeom>
            <a:noFill/>
            <a:ln w="12700">
              <a:noFill/>
              <a:miter lim="800000"/>
              <a:headEnd/>
              <a:tailEnd/>
            </a:ln>
          </p:spPr>
        </p:pic>
        <p:sp>
          <p:nvSpPr>
            <p:cNvPr id="2053" name="Rectangle 5"/>
            <p:cNvSpPr>
              <a:spLocks/>
            </p:cNvSpPr>
            <p:nvPr/>
          </p:nvSpPr>
          <p:spPr bwMode="auto">
            <a:xfrm>
              <a:off x="0" y="400"/>
              <a:ext cx="8192" cy="40"/>
            </a:xfrm>
            <a:prstGeom prst="rect">
              <a:avLst/>
            </a:prstGeom>
            <a:gradFill rotWithShape="0">
              <a:gsLst>
                <a:gs pos="0">
                  <a:srgbClr val="000000"/>
                </a:gs>
                <a:gs pos="100000">
                  <a:srgbClr val="B3B3B3"/>
                </a:gs>
              </a:gsLst>
              <a:lin ang="5400000" scaled="1"/>
            </a:gradFill>
            <a:ln w="25400">
              <a:noFill/>
              <a:miter lim="800000"/>
              <a:headEnd/>
              <a:tailEnd/>
            </a:ln>
          </p:spPr>
          <p:txBody>
            <a:bodyPr lIns="0" tIns="0" rIns="0" bIns="0"/>
            <a:lstStyle/>
            <a:p>
              <a:endParaRPr lang="en-US"/>
            </a:p>
          </p:txBody>
        </p:sp>
      </p:grpSp>
      <p:sp>
        <p:nvSpPr>
          <p:cNvPr id="2054" name="Rectangle 6"/>
          <p:cNvSpPr>
            <a:spLocks noGrp="1" noChangeArrowheads="1"/>
          </p:cNvSpPr>
          <p:nvPr>
            <p:ph type="title"/>
          </p:nvPr>
        </p:nvSpPr>
        <p:spPr bwMode="auto">
          <a:xfrm>
            <a:off x="1270000" y="762000"/>
            <a:ext cx="10464800" cy="1371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Presentation Title</a:t>
            </a:r>
          </a:p>
        </p:txBody>
      </p:sp>
      <p:sp>
        <p:nvSpPr>
          <p:cNvPr id="2055" name="Rectangle 7"/>
          <p:cNvSpPr>
            <a:spLocks noGrp="1" noChangeArrowheads="1"/>
          </p:cNvSpPr>
          <p:nvPr>
            <p:ph type="body" idx="1"/>
          </p:nvPr>
        </p:nvSpPr>
        <p:spPr bwMode="auto">
          <a:xfrm>
            <a:off x="1270000" y="2590800"/>
            <a:ext cx="10464800" cy="5715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charset="0"/>
              </a:rPr>
              <a:t>Click to edit Master text styles</a:t>
            </a:r>
          </a:p>
        </p:txBody>
      </p:sp>
      <p:grpSp>
        <p:nvGrpSpPr>
          <p:cNvPr id="2056" name="Group 8"/>
          <p:cNvGrpSpPr>
            <a:grpSpLocks/>
          </p:cNvGrpSpPr>
          <p:nvPr/>
        </p:nvGrpSpPr>
        <p:grpSpPr bwMode="auto">
          <a:xfrm>
            <a:off x="0" y="9372600"/>
            <a:ext cx="13004800" cy="381000"/>
            <a:chOff x="0" y="0"/>
            <a:chExt cx="8192" cy="240"/>
          </a:xfrm>
        </p:grpSpPr>
        <p:sp>
          <p:nvSpPr>
            <p:cNvPr id="2057" name="Rectangle 9"/>
            <p:cNvSpPr>
              <a:spLocks/>
            </p:cNvSpPr>
            <p:nvPr/>
          </p:nvSpPr>
          <p:spPr bwMode="auto">
            <a:xfrm>
              <a:off x="0" y="40"/>
              <a:ext cx="8192" cy="200"/>
            </a:xfrm>
            <a:prstGeom prst="rect">
              <a:avLst/>
            </a:prstGeom>
            <a:gradFill rotWithShape="0">
              <a:gsLst>
                <a:gs pos="0">
                  <a:srgbClr val="1A2464"/>
                </a:gs>
                <a:gs pos="100000">
                  <a:srgbClr val="46558F"/>
                </a:gs>
              </a:gsLst>
              <a:lin ang="5400000" scaled="1"/>
            </a:gradFill>
            <a:ln w="25400">
              <a:noFill/>
              <a:miter lim="800000"/>
              <a:headEnd/>
              <a:tailEnd/>
            </a:ln>
          </p:spPr>
          <p:txBody>
            <a:bodyPr lIns="0" tIns="0" rIns="0" bIns="0"/>
            <a:lstStyle/>
            <a:p>
              <a:endParaRPr lang="en-US"/>
            </a:p>
          </p:txBody>
        </p:sp>
        <p:sp>
          <p:nvSpPr>
            <p:cNvPr id="2058" name="Rectangle 10"/>
            <p:cNvSpPr>
              <a:spLocks/>
            </p:cNvSpPr>
            <p:nvPr/>
          </p:nvSpPr>
          <p:spPr bwMode="auto">
            <a:xfrm>
              <a:off x="0" y="0"/>
              <a:ext cx="8192" cy="40"/>
            </a:xfrm>
            <a:prstGeom prst="rect">
              <a:avLst/>
            </a:prstGeom>
            <a:gradFill rotWithShape="0">
              <a:gsLst>
                <a:gs pos="0">
                  <a:srgbClr val="B3B3B3"/>
                </a:gs>
                <a:gs pos="100000">
                  <a:srgbClr val="000000"/>
                </a:gs>
              </a:gsLst>
              <a:lin ang="5400000" scaled="1"/>
            </a:gradFill>
            <a:ln w="25400">
              <a:noFill/>
              <a:miter lim="800000"/>
              <a:headEnd/>
              <a:tailEnd/>
            </a:ln>
          </p:spPr>
          <p:txBody>
            <a:bodyPr lIns="0" tIns="0" rIns="0" bIns="0"/>
            <a:lstStyle/>
            <a:p>
              <a:endParaRPr lang="en-US"/>
            </a:p>
          </p:txBody>
        </p:sp>
      </p:grpSp>
      <p:sp>
        <p:nvSpPr>
          <p:cNvPr id="2059" name="Text Box 11"/>
          <p:cNvSpPr txBox="1">
            <a:spLocks noGrp="1" noChangeArrowheads="1"/>
          </p:cNvSpPr>
          <p:nvPr>
            <p:ph type="sldNum" sz="quarter" idx="4"/>
          </p:nvPr>
        </p:nvSpPr>
        <p:spPr bwMode="auto">
          <a:xfrm>
            <a:off x="12598400" y="9385300"/>
            <a:ext cx="342900" cy="368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defRPr sz="1800">
                <a:solidFill>
                  <a:srgbClr val="808080"/>
                </a:solidFill>
                <a:ea typeface="Gill Sans" charset="0"/>
                <a:cs typeface="Gill Sans" charset="0"/>
              </a:defRPr>
            </a:lvl1pPr>
          </a:lstStyle>
          <a:p>
            <a:fld id="{22362EC9-522D-4396-B2FE-684F39CDE28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hf hdr="0" ftr="0" dt="0"/>
  <p:txStyles>
    <p:titleStyle>
      <a:lvl1pPr algn="ctr" rtl="0" fontAlgn="base">
        <a:spcBef>
          <a:spcPct val="0"/>
        </a:spcBef>
        <a:spcAft>
          <a:spcPct val="0"/>
        </a:spcAft>
        <a:defRPr sz="7600">
          <a:solidFill>
            <a:schemeClr val="tx1"/>
          </a:solidFill>
          <a:latin typeface="+mj-lt"/>
          <a:ea typeface="+mj-ea"/>
          <a:cs typeface="+mj-cs"/>
          <a:sym typeface="Gill Sans" charset="0"/>
        </a:defRPr>
      </a:lvl1pPr>
      <a:lvl2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2pPr>
      <a:lvl3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3pPr>
      <a:lvl4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4pPr>
      <a:lvl5pPr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5pPr>
      <a:lvl6pPr marL="4572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6pPr>
      <a:lvl7pPr marL="9144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7pPr>
      <a:lvl8pPr marL="13716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8pPr>
      <a:lvl9pPr marL="1828800" algn="ctr" rtl="0" fontAlgn="base">
        <a:spcBef>
          <a:spcPct val="0"/>
        </a:spcBef>
        <a:spcAft>
          <a:spcPct val="0"/>
        </a:spcAft>
        <a:defRPr sz="7600">
          <a:solidFill>
            <a:schemeClr val="tx1"/>
          </a:solidFill>
          <a:latin typeface="Tahoma" pitchFamily="34"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20000"/>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2000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adnanmasood" TargetMode="External"/><Relationship Id="rId2" Type="http://schemas.openxmlformats.org/officeDocument/2006/relationships/hyperlink" Target="http://blog.adnanmasood.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msdn.microsoft.com/en-us/library/ms788756.aspx" TargetMode="External"/><Relationship Id="rId2" Type="http://schemas.openxmlformats.org/officeDocument/2006/relationships/hyperlink" Target="http://msdn.microsoft.com/en-us/magazine/cc163570.aspx" TargetMode="External"/><Relationship Id="rId1" Type="http://schemas.openxmlformats.org/officeDocument/2006/relationships/slideLayout" Target="../slideLayouts/slideLayout2.xml"/><Relationship Id="rId6" Type="http://schemas.openxmlformats.org/officeDocument/2006/relationships/hyperlink" Target="http://www.codeproject.com/Articles/82737/6-Steps-to-Implement-DUAL-Security-on-WCF-using-Us" TargetMode="External"/><Relationship Id="rId5" Type="http://schemas.openxmlformats.org/officeDocument/2006/relationships/hyperlink" Target="http://www.code-magazine.com/article.aspx?quickid=0611051" TargetMode="External"/><Relationship Id="rId4" Type="http://schemas.openxmlformats.org/officeDocument/2006/relationships/hyperlink" Target="http://pluralsight.com/training/courses/TableOfContents?courseName=wcf-design-concepts&amp;highlight=aaron-skonnard_security"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gvdotnet.org/" TargetMode="External"/><Relationship Id="rId2" Type="http://schemas.openxmlformats.org/officeDocument/2006/relationships/hyperlink" Target="mailto:adnan.masood@owasp.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p:cNvSpPr>
          <p:nvPr/>
        </p:nvSpPr>
        <p:spPr bwMode="auto">
          <a:xfrm>
            <a:off x="225425" y="184150"/>
            <a:ext cx="5029200" cy="1143000"/>
          </a:xfrm>
          <a:prstGeom prst="rect">
            <a:avLst/>
          </a:prstGeom>
          <a:noFill/>
          <a:ln w="12700">
            <a:noFill/>
            <a:miter lim="800000"/>
            <a:headEnd/>
            <a:tailEnd/>
          </a:ln>
        </p:spPr>
        <p:txBody>
          <a:bodyPr lIns="0" tIns="0" rIns="0" bIns="0" anchor="ctr"/>
          <a:lstStyle/>
          <a:p>
            <a:r>
              <a:rPr lang="en-US" sz="3600" b="1" dirty="0" smtClean="0">
                <a:solidFill>
                  <a:srgbClr val="B3B3B3"/>
                </a:solidFill>
                <a:latin typeface="Tahoma" pitchFamily="34" charset="0"/>
                <a:ea typeface="Gill Sans" charset="0"/>
                <a:cs typeface="Gill Sans" charset="0"/>
              </a:rPr>
              <a:t>OWASP Los Angeles</a:t>
            </a:r>
          </a:p>
          <a:p>
            <a:r>
              <a:rPr lang="en-US" sz="2800" dirty="0" smtClean="0">
                <a:solidFill>
                  <a:srgbClr val="B3B3B3"/>
                </a:solidFill>
                <a:latin typeface="Tahoma" pitchFamily="34" charset="0"/>
                <a:ea typeface="Gill Sans" charset="0"/>
                <a:cs typeface="Gill Sans" charset="0"/>
              </a:rPr>
              <a:t>Culver City, CA Nov 2012</a:t>
            </a:r>
            <a:endParaRPr lang="en-US" sz="2800" dirty="0">
              <a:solidFill>
                <a:srgbClr val="B3B3B3"/>
              </a:solidFill>
              <a:latin typeface="Tahoma" pitchFamily="34" charset="0"/>
              <a:ea typeface="Gill Sans" charset="0"/>
              <a:cs typeface="Gill Sans" charset="0"/>
            </a:endParaRPr>
          </a:p>
        </p:txBody>
      </p:sp>
      <p:sp>
        <p:nvSpPr>
          <p:cNvPr id="80899" name="Rectangle 3"/>
          <p:cNvSpPr>
            <a:spLocks noGrp="1" noChangeArrowheads="1"/>
          </p:cNvSpPr>
          <p:nvPr>
            <p:ph type="title"/>
          </p:nvPr>
        </p:nvSpPr>
        <p:spPr>
          <a:xfrm>
            <a:off x="1270000" y="1854200"/>
            <a:ext cx="10414000" cy="2565400"/>
          </a:xfrm>
          <a:ln/>
        </p:spPr>
        <p:txBody>
          <a:bodyPr/>
          <a:lstStyle/>
          <a:p>
            <a:r>
              <a:rPr lang="en-US" sz="11500" dirty="0" smtClean="0"/>
              <a:t>WCF Security</a:t>
            </a:r>
            <a:endParaRPr lang="en-US" sz="4400" b="1" i="1" dirty="0">
              <a:latin typeface="Arial" charset="0"/>
            </a:endParaRPr>
          </a:p>
        </p:txBody>
      </p:sp>
      <p:sp>
        <p:nvSpPr>
          <p:cNvPr id="80900" name="Rectangle 4"/>
          <p:cNvSpPr>
            <a:spLocks noGrp="1" noChangeArrowheads="1"/>
          </p:cNvSpPr>
          <p:nvPr>
            <p:ph type="body" idx="1"/>
          </p:nvPr>
        </p:nvSpPr>
        <p:spPr>
          <a:xfrm>
            <a:off x="1320800" y="6781800"/>
            <a:ext cx="10464800" cy="2146300"/>
          </a:xfrm>
          <a:ln/>
        </p:spPr>
        <p:txBody>
          <a:bodyPr/>
          <a:lstStyle/>
          <a:p>
            <a:r>
              <a:rPr lang="en-US" sz="2400" dirty="0" smtClean="0"/>
              <a:t>Presented at OWASP Los Angeles Chapter Meeting – 11/28/2012</a:t>
            </a:r>
          </a:p>
          <a:p>
            <a:r>
              <a:rPr lang="en-US" sz="2400" dirty="0" smtClean="0"/>
              <a:t>Adnan Masood</a:t>
            </a:r>
            <a:r>
              <a:rPr lang="en-US" sz="2400" dirty="0"/>
              <a:t/>
            </a:r>
            <a:br>
              <a:rPr lang="en-US" sz="2400" dirty="0"/>
            </a:br>
            <a:r>
              <a:rPr lang="en-US" sz="2400" dirty="0" smtClean="0"/>
              <a:t>adnan.masood@owasp.org</a:t>
            </a:r>
            <a:endParaRPr lang="en-US" sz="2400" dirty="0"/>
          </a:p>
          <a:p>
            <a:r>
              <a:rPr lang="en-US" sz="2400" dirty="0">
                <a:hlinkClick r:id="rId2"/>
              </a:rPr>
              <a:t>http://</a:t>
            </a:r>
            <a:r>
              <a:rPr lang="en-US" sz="2400" dirty="0" smtClean="0">
                <a:hlinkClick r:id="rId2"/>
              </a:rPr>
              <a:t>blog.adnanmasood.com</a:t>
            </a:r>
            <a:endParaRPr lang="en-US" sz="2400" dirty="0" smtClean="0"/>
          </a:p>
          <a:p>
            <a:r>
              <a:rPr lang="en-US" sz="2400" dirty="0">
                <a:hlinkClick r:id="rId3"/>
              </a:rPr>
              <a:t>@adnanmasood</a:t>
            </a:r>
            <a:endParaRPr lang="en-US" sz="2400" dirty="0"/>
          </a:p>
        </p:txBody>
      </p:sp>
      <p:sp>
        <p:nvSpPr>
          <p:cNvPr id="5" name="Subtitle 2"/>
          <p:cNvSpPr txBox="1">
            <a:spLocks/>
          </p:cNvSpPr>
          <p:nvPr/>
        </p:nvSpPr>
        <p:spPr bwMode="auto">
          <a:xfrm>
            <a:off x="1244600" y="4876800"/>
            <a:ext cx="10515600" cy="1752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normAutofit fontScale="70000" lnSpcReduction="20000"/>
          </a:bodyPr>
          <a:lst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2800">
                <a:solidFill>
                  <a:schemeClr val="tx1"/>
                </a:solidFill>
                <a:latin typeface="+mn-lt"/>
                <a:ea typeface="+mn-ea"/>
                <a:cs typeface="+mn-cs"/>
                <a:sym typeface="Gill Sans" charset="0"/>
              </a:defRPr>
            </a:lvl2pPr>
            <a:lvl3pPr algn="ctr" rtl="0" fontAlgn="base">
              <a:spcBef>
                <a:spcPct val="0"/>
              </a:spcBef>
              <a:spcAft>
                <a:spcPct val="0"/>
              </a:spcAft>
              <a:defRPr sz="2800" i="1">
                <a:solidFill>
                  <a:schemeClr val="tx1"/>
                </a:solidFill>
                <a:latin typeface="+mn-lt"/>
                <a:ea typeface="+mn-ea"/>
                <a:cs typeface="+mn-cs"/>
                <a:sym typeface="Gill Sans" charset="0"/>
              </a:defRPr>
            </a:lvl3pPr>
            <a:lvl4pPr algn="ctr" rtl="0" fontAlgn="base">
              <a:spcBef>
                <a:spcPct val="0"/>
              </a:spcBef>
              <a:spcAft>
                <a:spcPct val="0"/>
              </a:spcAft>
              <a:defRPr sz="2400" i="1">
                <a:solidFill>
                  <a:schemeClr val="tx1"/>
                </a:solidFill>
                <a:latin typeface="+mn-lt"/>
                <a:ea typeface="+mn-ea"/>
                <a:cs typeface="+mn-cs"/>
                <a:sym typeface="Gill Sans" charset="0"/>
              </a:defRPr>
            </a:lvl4pPr>
            <a:lvl5pPr algn="ctr" rtl="0" fontAlgn="base">
              <a:spcBef>
                <a:spcPct val="0"/>
              </a:spcBef>
              <a:spcAft>
                <a:spcPct val="0"/>
              </a:spcAft>
              <a:defRPr sz="2400" i="1">
                <a:solidFill>
                  <a:schemeClr val="tx1"/>
                </a:solidFill>
                <a:latin typeface="+mn-lt"/>
                <a:ea typeface="+mn-ea"/>
                <a:cs typeface="+mn-cs"/>
                <a:sym typeface="Gill Sans" charset="0"/>
              </a:defRPr>
            </a:lvl5pPr>
            <a:lvl6pPr marL="457200" algn="ctr" rtl="0" fontAlgn="base">
              <a:spcBef>
                <a:spcPct val="0"/>
              </a:spcBef>
              <a:spcAft>
                <a:spcPct val="0"/>
              </a:spcAft>
              <a:defRPr sz="2400" i="1">
                <a:solidFill>
                  <a:schemeClr val="tx1"/>
                </a:solidFill>
                <a:latin typeface="+mn-lt"/>
                <a:ea typeface="+mn-ea"/>
                <a:cs typeface="+mn-cs"/>
                <a:sym typeface="Gill Sans" charset="0"/>
              </a:defRPr>
            </a:lvl6pPr>
            <a:lvl7pPr marL="914400" algn="ctr" rtl="0" fontAlgn="base">
              <a:spcBef>
                <a:spcPct val="0"/>
              </a:spcBef>
              <a:spcAft>
                <a:spcPct val="0"/>
              </a:spcAft>
              <a:defRPr sz="2400" i="1">
                <a:solidFill>
                  <a:schemeClr val="tx1"/>
                </a:solidFill>
                <a:latin typeface="+mn-lt"/>
                <a:ea typeface="+mn-ea"/>
                <a:cs typeface="+mn-cs"/>
                <a:sym typeface="Gill Sans" charset="0"/>
              </a:defRPr>
            </a:lvl7pPr>
            <a:lvl8pPr marL="1371600" algn="ctr" rtl="0" fontAlgn="base">
              <a:spcBef>
                <a:spcPct val="0"/>
              </a:spcBef>
              <a:spcAft>
                <a:spcPct val="0"/>
              </a:spcAft>
              <a:defRPr sz="2400" i="1">
                <a:solidFill>
                  <a:schemeClr val="tx1"/>
                </a:solidFill>
                <a:latin typeface="+mn-lt"/>
                <a:ea typeface="+mn-ea"/>
                <a:cs typeface="+mn-cs"/>
                <a:sym typeface="Gill Sans" charset="0"/>
              </a:defRPr>
            </a:lvl8pPr>
            <a:lvl9pPr marL="1828800" algn="ctr" rtl="0" fontAlgn="base">
              <a:spcBef>
                <a:spcPct val="0"/>
              </a:spcBef>
              <a:spcAft>
                <a:spcPct val="0"/>
              </a:spcAft>
              <a:defRPr sz="2400" i="1">
                <a:solidFill>
                  <a:schemeClr val="tx1"/>
                </a:solidFill>
                <a:latin typeface="+mn-lt"/>
                <a:ea typeface="+mn-ea"/>
                <a:cs typeface="+mn-cs"/>
                <a:sym typeface="Gill Sans" charset="0"/>
              </a:defRPr>
            </a:lvl9pPr>
          </a:lstStyle>
          <a:p>
            <a:r>
              <a:rPr lang="en-US" sz="5100" b="1" dirty="0" smtClean="0"/>
              <a:t>Securing your Service Oriented Architecture</a:t>
            </a:r>
          </a:p>
          <a:p>
            <a:endParaRPr lang="en-US" b="1" dirty="0" smtClean="0"/>
          </a:p>
          <a:p>
            <a:r>
              <a:rPr lang="en-US" dirty="0" smtClean="0"/>
              <a:t/>
            </a:r>
            <a:br>
              <a:rPr lang="en-US" dirty="0" smtClean="0"/>
            </a:br>
            <a:endParaRPr lang="en-US" dirty="0"/>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70000" y="1854200"/>
            <a:ext cx="10464800" cy="889000"/>
          </a:xfrm>
        </p:spPr>
        <p:txBody>
          <a:bodyPr/>
          <a:lstStyle/>
          <a:p>
            <a:r>
              <a:rPr lang="en-US" sz="5400" b="1" dirty="0"/>
              <a:t>What is </a:t>
            </a:r>
            <a:r>
              <a:rPr lang="en-US" sz="5400" b="1" dirty="0" smtClean="0"/>
              <a:t>WCF?</a:t>
            </a:r>
            <a:endParaRPr lang="en-US" sz="5400" b="1" dirty="0"/>
          </a:p>
        </p:txBody>
      </p:sp>
      <p:sp>
        <p:nvSpPr>
          <p:cNvPr id="34819" name="Rectangle 3"/>
          <p:cNvSpPr>
            <a:spLocks noGrp="1" noChangeArrowheads="1"/>
          </p:cNvSpPr>
          <p:nvPr>
            <p:ph idx="1"/>
          </p:nvPr>
        </p:nvSpPr>
        <p:spPr>
          <a:xfrm>
            <a:off x="1320800" y="3124200"/>
            <a:ext cx="10464800" cy="3060700"/>
          </a:xfrm>
        </p:spPr>
        <p:txBody>
          <a:bodyPr/>
          <a:lstStyle/>
          <a:p>
            <a:pPr algn="l">
              <a:lnSpc>
                <a:spcPct val="90000"/>
              </a:lnSpc>
              <a:spcAft>
                <a:spcPts val="1422"/>
              </a:spcAft>
            </a:pPr>
            <a:r>
              <a:rPr lang="en-US" sz="3400" dirty="0"/>
              <a:t>Microsoft .Net framework API that unifies many existing standards: WS-Addressing, </a:t>
            </a:r>
            <a:r>
              <a:rPr lang="en-US" sz="3400" dirty="0"/>
              <a:t>WS-ReliableMessaging</a:t>
            </a:r>
            <a:r>
              <a:rPr lang="en-US" sz="3400" dirty="0"/>
              <a:t>, WS-Security etc.</a:t>
            </a:r>
          </a:p>
          <a:p>
            <a:pPr algn="l">
              <a:lnSpc>
                <a:spcPct val="90000"/>
              </a:lnSpc>
              <a:spcAft>
                <a:spcPts val="1422"/>
              </a:spcAft>
            </a:pPr>
            <a:r>
              <a:rPr lang="en-US" sz="3400" dirty="0"/>
              <a:t>Supports </a:t>
            </a:r>
            <a:r>
              <a:rPr lang="en-US" sz="3400" dirty="0"/>
              <a:t>a number of different protocols</a:t>
            </a:r>
          </a:p>
          <a:p>
            <a:pPr algn="l">
              <a:lnSpc>
                <a:spcPct val="90000"/>
              </a:lnSpc>
              <a:spcAft>
                <a:spcPts val="1422"/>
              </a:spcAft>
            </a:pPr>
            <a:r>
              <a:rPr lang="en-US" sz="3400" dirty="0"/>
              <a:t>Compatible with non-Microsoft web services and clients</a:t>
            </a:r>
          </a:p>
          <a:p>
            <a:pPr algn="l">
              <a:lnSpc>
                <a:spcPct val="90000"/>
              </a:lnSpc>
              <a:spcAft>
                <a:spcPts val="1422"/>
              </a:spcAft>
            </a:pPr>
            <a:r>
              <a:rPr lang="en-US" sz="3400" dirty="0"/>
              <a:t>Service Oriented Architecture</a:t>
            </a:r>
          </a:p>
          <a:p>
            <a:pPr algn="l">
              <a:lnSpc>
                <a:spcPct val="90000"/>
              </a:lnSpc>
              <a:spcAft>
                <a:spcPts val="1422"/>
              </a:spcAft>
            </a:pPr>
            <a:r>
              <a:rPr lang="en-US" sz="3400" dirty="0"/>
              <a:t>A WCF Service is composed of Service class, hosting environment and one or more Endpoints</a:t>
            </a:r>
          </a:p>
        </p:txBody>
      </p:sp>
    </p:spTree>
    <p:extLst>
      <p:ext uri="{BB962C8B-B14F-4D97-AF65-F5344CB8AC3E}">
        <p14:creationId xmlns:p14="http://schemas.microsoft.com/office/powerpoint/2010/main" val="1206137525"/>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20800" y="2057400"/>
            <a:ext cx="10464800" cy="1422400"/>
          </a:xfrm>
        </p:spPr>
        <p:txBody>
          <a:bodyPr/>
          <a:lstStyle/>
          <a:p>
            <a:r>
              <a:rPr lang="en-US" b="1" dirty="0"/>
              <a:t>Endpoint = ABC</a:t>
            </a:r>
          </a:p>
        </p:txBody>
      </p:sp>
      <p:sp>
        <p:nvSpPr>
          <p:cNvPr id="16387" name="Rectangle 3"/>
          <p:cNvSpPr>
            <a:spLocks noGrp="1" noChangeArrowheads="1"/>
          </p:cNvSpPr>
          <p:nvPr>
            <p:ph idx="1"/>
          </p:nvPr>
        </p:nvSpPr>
        <p:spPr>
          <a:xfrm>
            <a:off x="1244600" y="3581400"/>
            <a:ext cx="10464800" cy="3060700"/>
          </a:xfrm>
        </p:spPr>
        <p:txBody>
          <a:bodyPr/>
          <a:lstStyle/>
          <a:p>
            <a:r>
              <a:rPr lang="en-US" dirty="0"/>
              <a:t>Address </a:t>
            </a:r>
            <a:r>
              <a:rPr lang="en-US" sz="3400" dirty="0"/>
              <a:t>(where is service)</a:t>
            </a:r>
            <a:br>
              <a:rPr lang="en-US" sz="3400" dirty="0"/>
            </a:br>
            <a:r>
              <a:rPr lang="en-US" sz="3400" dirty="0">
                <a:latin typeface="Courier New" pitchFamily="49" charset="0"/>
              </a:rPr>
              <a:t>http://localhost:8000/servicename</a:t>
            </a:r>
          </a:p>
          <a:p>
            <a:r>
              <a:rPr lang="en-US" dirty="0"/>
              <a:t>Binding </a:t>
            </a:r>
            <a:r>
              <a:rPr lang="en-US" sz="3400" dirty="0"/>
              <a:t>(how do I talk to it)</a:t>
            </a:r>
            <a:br>
              <a:rPr lang="en-US" sz="3400" dirty="0"/>
            </a:br>
            <a:r>
              <a:rPr lang="en-US" sz="3400" dirty="0">
                <a:latin typeface="Courier New" pitchFamily="49" charset="0"/>
              </a:rPr>
              <a:t>WSHttpBinding</a:t>
            </a:r>
            <a:endParaRPr lang="en-US" dirty="0"/>
          </a:p>
          <a:p>
            <a:r>
              <a:rPr lang="en-US" dirty="0"/>
              <a:t>Contract </a:t>
            </a:r>
            <a:r>
              <a:rPr lang="en-US" sz="3400" dirty="0"/>
              <a:t>(what can it do)</a:t>
            </a:r>
            <a:br>
              <a:rPr lang="en-US" sz="3400" dirty="0"/>
            </a:br>
            <a:r>
              <a:rPr lang="en-US" sz="3400" dirty="0">
                <a:latin typeface="Courier New" pitchFamily="49" charset="0"/>
              </a:rPr>
              <a:t>[ServiceContract]</a:t>
            </a:r>
            <a:br>
              <a:rPr lang="en-US" sz="3400" dirty="0">
                <a:latin typeface="Courier New" pitchFamily="49" charset="0"/>
              </a:rPr>
            </a:br>
            <a:r>
              <a:rPr lang="en-US" sz="3400" dirty="0">
                <a:latin typeface="Courier New" pitchFamily="49" charset="0"/>
              </a:rPr>
              <a:t>[DataContract]</a:t>
            </a:r>
            <a:br>
              <a:rPr lang="en-US" sz="3400" dirty="0">
                <a:latin typeface="Courier New" pitchFamily="49" charset="0"/>
              </a:rPr>
            </a:br>
            <a:r>
              <a:rPr lang="en-US" sz="3400" dirty="0">
                <a:latin typeface="Courier New" pitchFamily="49" charset="0"/>
              </a:rPr>
              <a:t>[OperationContract]</a:t>
            </a:r>
            <a:br>
              <a:rPr lang="en-US" sz="3400" dirty="0">
                <a:latin typeface="Courier New" pitchFamily="49" charset="0"/>
              </a:rPr>
            </a:br>
            <a:r>
              <a:rPr lang="en-US" sz="3400" dirty="0">
                <a:latin typeface="Courier New" pitchFamily="49" charset="0"/>
              </a:rPr>
              <a:t>[FaultContract]</a:t>
            </a:r>
          </a:p>
        </p:txBody>
      </p:sp>
    </p:spTree>
    <p:extLst>
      <p:ext uri="{BB962C8B-B14F-4D97-AF65-F5344CB8AC3E}">
        <p14:creationId xmlns:p14="http://schemas.microsoft.com/office/powerpoint/2010/main" val="4184769880"/>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70000" y="1854200"/>
            <a:ext cx="10642600" cy="1041400"/>
          </a:xfrm>
        </p:spPr>
        <p:txBody>
          <a:bodyPr/>
          <a:lstStyle/>
          <a:p>
            <a:r>
              <a:rPr lang="en-US" sz="4800" b="1" dirty="0"/>
              <a:t>WCF Authentication</a:t>
            </a:r>
            <a:r>
              <a:rPr lang="en-US" sz="4800" dirty="0"/>
              <a:t> (who)</a:t>
            </a:r>
          </a:p>
        </p:txBody>
      </p:sp>
      <p:sp>
        <p:nvSpPr>
          <p:cNvPr id="14339" name="Rectangle 3"/>
          <p:cNvSpPr>
            <a:spLocks noGrp="1" noChangeArrowheads="1"/>
          </p:cNvSpPr>
          <p:nvPr>
            <p:ph idx="1"/>
          </p:nvPr>
        </p:nvSpPr>
        <p:spPr>
          <a:xfrm>
            <a:off x="1016000" y="3048000"/>
            <a:ext cx="10464800" cy="3060700"/>
          </a:xfrm>
        </p:spPr>
        <p:txBody>
          <a:bodyPr/>
          <a:lstStyle/>
          <a:p>
            <a:pPr>
              <a:lnSpc>
                <a:spcPct val="90000"/>
              </a:lnSpc>
              <a:spcAft>
                <a:spcPts val="1422"/>
              </a:spcAft>
            </a:pPr>
            <a:r>
              <a:rPr lang="en-US" dirty="0"/>
              <a:t>Who are you (client, server)?</a:t>
            </a:r>
          </a:p>
          <a:p>
            <a:pPr>
              <a:lnSpc>
                <a:spcPct val="90000"/>
              </a:lnSpc>
              <a:spcAft>
                <a:spcPts val="1422"/>
              </a:spcAft>
            </a:pPr>
            <a:r>
              <a:rPr lang="en-US" dirty="0"/>
              <a:t>Authentication Types: </a:t>
            </a:r>
            <a:br>
              <a:rPr lang="en-US" dirty="0"/>
            </a:br>
            <a:r>
              <a:rPr lang="en-US" dirty="0"/>
              <a:t>None, Windows authentication, Username and Password, </a:t>
            </a:r>
            <a:r>
              <a:rPr lang="en-US" b="1" dirty="0">
                <a:solidFill>
                  <a:srgbClr val="0066FF"/>
                </a:solidFill>
              </a:rPr>
              <a:t>X.509 Certificate</a:t>
            </a:r>
            <a:r>
              <a:rPr lang="en-US" b="1" dirty="0"/>
              <a:t>, </a:t>
            </a:r>
            <a:r>
              <a:rPr lang="en-US" dirty="0"/>
              <a:t>Issued Token, Custom</a:t>
            </a:r>
          </a:p>
          <a:p>
            <a:pPr>
              <a:lnSpc>
                <a:spcPct val="90000"/>
              </a:lnSpc>
              <a:spcAft>
                <a:spcPts val="1422"/>
              </a:spcAft>
            </a:pPr>
            <a:r>
              <a:rPr lang="en-US" dirty="0"/>
              <a:t>For Certificate, the local Cert Store is checked.</a:t>
            </a:r>
          </a:p>
          <a:p>
            <a:pPr>
              <a:lnSpc>
                <a:spcPct val="90000"/>
              </a:lnSpc>
              <a:spcAft>
                <a:spcPts val="1422"/>
              </a:spcAft>
            </a:pPr>
            <a:r>
              <a:rPr lang="en-US" dirty="0" err="1"/>
              <a:t>IIdentity</a:t>
            </a:r>
            <a:r>
              <a:rPr lang="en-US" dirty="0"/>
              <a:t> interface.</a:t>
            </a:r>
          </a:p>
          <a:p>
            <a:pPr>
              <a:lnSpc>
                <a:spcPct val="90000"/>
              </a:lnSpc>
              <a:spcAft>
                <a:spcPts val="1422"/>
              </a:spcAft>
            </a:pPr>
            <a:endParaRPr lang="en-US" dirty="0"/>
          </a:p>
        </p:txBody>
      </p:sp>
    </p:spTree>
    <p:extLst>
      <p:ext uri="{BB962C8B-B14F-4D97-AF65-F5344CB8AC3E}">
        <p14:creationId xmlns:p14="http://schemas.microsoft.com/office/powerpoint/2010/main" val="1351912659"/>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70000" y="1854200"/>
            <a:ext cx="10464800" cy="2108200"/>
          </a:xfrm>
        </p:spPr>
        <p:txBody>
          <a:bodyPr/>
          <a:lstStyle/>
          <a:p>
            <a:r>
              <a:rPr lang="en-US" sz="6000" b="1" dirty="0"/>
              <a:t>WCF Authorization </a:t>
            </a:r>
            <a:r>
              <a:rPr lang="en-US" sz="6000" dirty="0"/>
              <a:t>(what)</a:t>
            </a:r>
          </a:p>
        </p:txBody>
      </p:sp>
      <p:sp>
        <p:nvSpPr>
          <p:cNvPr id="15363" name="Rectangle 3"/>
          <p:cNvSpPr>
            <a:spLocks noGrp="1" noChangeArrowheads="1"/>
          </p:cNvSpPr>
          <p:nvPr>
            <p:ph idx="1"/>
          </p:nvPr>
        </p:nvSpPr>
        <p:spPr>
          <a:xfrm>
            <a:off x="1168400" y="4343400"/>
            <a:ext cx="10464800" cy="3060700"/>
          </a:xfrm>
        </p:spPr>
        <p:txBody>
          <a:bodyPr/>
          <a:lstStyle/>
          <a:p>
            <a:pPr>
              <a:spcAft>
                <a:spcPts val="1422"/>
              </a:spcAft>
            </a:pPr>
            <a:r>
              <a:rPr lang="en-US" dirty="0"/>
              <a:t>What does the client have access to do?</a:t>
            </a:r>
          </a:p>
          <a:p>
            <a:pPr>
              <a:spcAft>
                <a:spcPts val="1422"/>
              </a:spcAft>
            </a:pPr>
            <a:r>
              <a:rPr lang="en-US" dirty="0"/>
              <a:t>Windows Groups (default)</a:t>
            </a:r>
          </a:p>
          <a:p>
            <a:pPr>
              <a:spcAft>
                <a:spcPts val="1422"/>
              </a:spcAft>
            </a:pPr>
            <a:r>
              <a:rPr lang="en-US" b="1" dirty="0" err="1">
                <a:solidFill>
                  <a:srgbClr val="0066FF"/>
                </a:solidFill>
              </a:rPr>
              <a:t>ASP.Net</a:t>
            </a:r>
            <a:r>
              <a:rPr lang="en-US" b="1" dirty="0">
                <a:solidFill>
                  <a:srgbClr val="0066FF"/>
                </a:solidFill>
              </a:rPr>
              <a:t> Membership provider</a:t>
            </a:r>
            <a:r>
              <a:rPr lang="en-US" b="1" dirty="0"/>
              <a:t> </a:t>
            </a:r>
            <a:r>
              <a:rPr lang="en-US" dirty="0"/>
              <a:t>(SQL Server)</a:t>
            </a:r>
          </a:p>
          <a:p>
            <a:pPr>
              <a:spcAft>
                <a:spcPts val="1422"/>
              </a:spcAft>
            </a:pPr>
            <a:r>
              <a:rPr lang="en-US" dirty="0"/>
              <a:t>WCF provides </a:t>
            </a:r>
            <a:r>
              <a:rPr lang="en-US" b="1" dirty="0" err="1">
                <a:solidFill>
                  <a:srgbClr val="0066FF"/>
                </a:solidFill>
              </a:rPr>
              <a:t>IPrincipal</a:t>
            </a:r>
            <a:r>
              <a:rPr lang="en-US" dirty="0"/>
              <a:t> interface and some implementing classes.</a:t>
            </a:r>
          </a:p>
        </p:txBody>
      </p:sp>
    </p:spTree>
    <p:extLst>
      <p:ext uri="{BB962C8B-B14F-4D97-AF65-F5344CB8AC3E}">
        <p14:creationId xmlns:p14="http://schemas.microsoft.com/office/powerpoint/2010/main" val="3069168965"/>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70000" y="1854200"/>
            <a:ext cx="10464800" cy="2108200"/>
          </a:xfrm>
        </p:spPr>
        <p:txBody>
          <a:bodyPr/>
          <a:lstStyle/>
          <a:p>
            <a:r>
              <a:rPr lang="en-US" sz="6000" b="1" dirty="0"/>
              <a:t>WCF Transfer Security </a:t>
            </a:r>
            <a:r>
              <a:rPr lang="en-US" sz="6000" dirty="0"/>
              <a:t>(how)</a:t>
            </a:r>
          </a:p>
        </p:txBody>
      </p:sp>
      <p:sp>
        <p:nvSpPr>
          <p:cNvPr id="12291" name="Rectangle 3"/>
          <p:cNvSpPr>
            <a:spLocks noGrp="1" noChangeArrowheads="1"/>
          </p:cNvSpPr>
          <p:nvPr>
            <p:ph idx="1"/>
          </p:nvPr>
        </p:nvSpPr>
        <p:spPr>
          <a:xfrm>
            <a:off x="1168400" y="4648200"/>
            <a:ext cx="10464800" cy="3060700"/>
          </a:xfrm>
        </p:spPr>
        <p:txBody>
          <a:bodyPr/>
          <a:lstStyle/>
          <a:p>
            <a:pPr>
              <a:spcAft>
                <a:spcPts val="1422"/>
              </a:spcAft>
            </a:pPr>
            <a:r>
              <a:rPr lang="en-US" dirty="0"/>
              <a:t>How are messages secured while in transit?</a:t>
            </a:r>
          </a:p>
          <a:p>
            <a:pPr>
              <a:spcAft>
                <a:spcPts val="1422"/>
              </a:spcAft>
            </a:pPr>
            <a:r>
              <a:rPr lang="en-US" dirty="0"/>
              <a:t>Transfer Security types: None, Transport, Message</a:t>
            </a:r>
            <a:r>
              <a:rPr lang="en-US" b="1" dirty="0"/>
              <a:t>, </a:t>
            </a:r>
            <a:r>
              <a:rPr lang="en-US" dirty="0"/>
              <a:t>Mixed, </a:t>
            </a:r>
            <a:r>
              <a:rPr lang="en-US" b="1" dirty="0">
                <a:solidFill>
                  <a:srgbClr val="0066FF"/>
                </a:solidFill>
              </a:rPr>
              <a:t>Both</a:t>
            </a:r>
          </a:p>
          <a:p>
            <a:pPr>
              <a:spcAft>
                <a:spcPts val="1422"/>
              </a:spcAft>
            </a:pPr>
            <a:r>
              <a:rPr lang="en-US" dirty="0"/>
              <a:t>Message: end to end, slower, more complicated</a:t>
            </a:r>
          </a:p>
          <a:p>
            <a:pPr>
              <a:spcAft>
                <a:spcPts val="1422"/>
              </a:spcAft>
            </a:pPr>
            <a:r>
              <a:rPr lang="en-US" dirty="0"/>
              <a:t>Transport: fast, hop-to-hop</a:t>
            </a:r>
          </a:p>
        </p:txBody>
      </p:sp>
    </p:spTree>
    <p:extLst>
      <p:ext uri="{BB962C8B-B14F-4D97-AF65-F5344CB8AC3E}">
        <p14:creationId xmlns:p14="http://schemas.microsoft.com/office/powerpoint/2010/main" val="1413414122"/>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2105377"/>
            <a:ext cx="7152640" cy="6436925"/>
          </a:xfrm>
        </p:spPr>
        <p:txBody>
          <a:bodyPr>
            <a:normAutofit fontScale="92500" lnSpcReduction="10000"/>
          </a:bodyPr>
          <a:lstStyle/>
          <a:p>
            <a:r>
              <a:rPr lang="en-US" dirty="0" smtClean="0"/>
              <a:t>WCF provides three important security features</a:t>
            </a:r>
          </a:p>
          <a:p>
            <a:pPr lvl="1"/>
            <a:r>
              <a:rPr lang="en-US" dirty="0" smtClean="0"/>
              <a:t>Confidentiality</a:t>
            </a:r>
          </a:p>
          <a:p>
            <a:pPr lvl="1"/>
            <a:r>
              <a:rPr lang="en-US" dirty="0" smtClean="0"/>
              <a:t>Integrity</a:t>
            </a:r>
          </a:p>
          <a:p>
            <a:pPr lvl="1"/>
            <a:r>
              <a:rPr lang="en-US" dirty="0" smtClean="0"/>
              <a:t>Authentication</a:t>
            </a:r>
          </a:p>
          <a:p>
            <a:r>
              <a:rPr lang="en-US" dirty="0" smtClean="0"/>
              <a:t>Security is on by default in almost all bindings</a:t>
            </a:r>
          </a:p>
          <a:p>
            <a:pPr lvl="1"/>
            <a:r>
              <a:rPr lang="en-US" dirty="0" smtClean="0"/>
              <a:t>You </a:t>
            </a:r>
            <a:r>
              <a:rPr lang="en-US" dirty="0" smtClean="0"/>
              <a:t>configure transport vs. Message using the security mode</a:t>
            </a:r>
          </a:p>
          <a:p>
            <a:pPr lvl="1"/>
            <a:r>
              <a:rPr lang="en-US" dirty="0" smtClean="0"/>
              <a:t>You configure Authentication via the client credential type</a:t>
            </a:r>
          </a:p>
          <a:p>
            <a:r>
              <a:rPr lang="en-US" dirty="0" smtClean="0"/>
              <a:t>WCF Provides numerous authorization options</a:t>
            </a:r>
          </a:p>
          <a:p>
            <a:pPr lvl="2"/>
            <a:r>
              <a:rPr lang="en-US" dirty="0" smtClean="0"/>
              <a:t>Impersonation</a:t>
            </a:r>
          </a:p>
          <a:p>
            <a:pPr lvl="2"/>
            <a:r>
              <a:rPr lang="en-US" dirty="0" smtClean="0"/>
              <a:t>Role based access control</a:t>
            </a:r>
          </a:p>
          <a:p>
            <a:pPr lvl="2"/>
            <a:r>
              <a:rPr lang="en-US" dirty="0" smtClean="0"/>
              <a:t>Service authorization behavior</a:t>
            </a:r>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854" y="4863254"/>
            <a:ext cx="27093" cy="2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080000"/>
            <a:ext cx="27093" cy="2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347" y="5296747"/>
            <a:ext cx="27093" cy="2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i.msdn.microsoft.com/dynimg/IC126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881" y="2926081"/>
            <a:ext cx="4726711" cy="356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43937"/>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1905000"/>
            <a:ext cx="10464800" cy="1574800"/>
          </a:xfrm>
        </p:spPr>
        <p:txBody>
          <a:bodyPr/>
          <a:lstStyle/>
          <a:p>
            <a:r>
              <a:rPr lang="en-US" dirty="0" smtClean="0"/>
              <a:t>The CIA of Security</a:t>
            </a:r>
            <a:endParaRPr lang="en-US" dirty="0"/>
          </a:p>
        </p:txBody>
      </p:sp>
      <p:sp>
        <p:nvSpPr>
          <p:cNvPr id="3" name="Content Placeholder 2"/>
          <p:cNvSpPr>
            <a:spLocks noGrp="1"/>
          </p:cNvSpPr>
          <p:nvPr>
            <p:ph idx="1"/>
          </p:nvPr>
        </p:nvSpPr>
        <p:spPr>
          <a:xfrm>
            <a:off x="1397000" y="3352800"/>
            <a:ext cx="11201400" cy="2057400"/>
          </a:xfrm>
        </p:spPr>
        <p:txBody>
          <a:bodyPr/>
          <a:lstStyle/>
          <a:p>
            <a:r>
              <a:rPr lang="en-US" dirty="0" smtClean="0"/>
              <a:t>Is Security Important?</a:t>
            </a:r>
          </a:p>
          <a:p>
            <a:pPr lvl="1"/>
            <a:r>
              <a:rPr lang="en-US" dirty="0" smtClean="0"/>
              <a:t>Do you have resources that have value to an adversary?</a:t>
            </a:r>
          </a:p>
          <a:p>
            <a:pPr lvl="1"/>
            <a:r>
              <a:rPr lang="en-US" dirty="0" smtClean="0"/>
              <a:t>If yes, then you must expect to be attacked.</a:t>
            </a:r>
          </a:p>
          <a:p>
            <a:r>
              <a:rPr lang="en-US" dirty="0" smtClean="0"/>
              <a:t>WCF provides basic protections that you need: CIA.</a:t>
            </a:r>
          </a:p>
        </p:txBody>
      </p:sp>
      <p:graphicFrame>
        <p:nvGraphicFramePr>
          <p:cNvPr id="4" name="Table 3"/>
          <p:cNvGraphicFramePr>
            <a:graphicFrameLocks noGrp="1"/>
          </p:cNvGraphicFramePr>
          <p:nvPr>
            <p:extLst>
              <p:ext uri="{D42A27DB-BD31-4B8C-83A1-F6EECF244321}">
                <p14:modId xmlns:p14="http://schemas.microsoft.com/office/powerpoint/2010/main" val="1383575739"/>
              </p:ext>
            </p:extLst>
          </p:nvPr>
        </p:nvGraphicFramePr>
        <p:xfrm>
          <a:off x="2463800" y="5791200"/>
          <a:ext cx="8669868" cy="2637536"/>
        </p:xfrm>
        <a:graphic>
          <a:graphicData uri="http://schemas.openxmlformats.org/drawingml/2006/table">
            <a:tbl>
              <a:tblPr firstRow="1" bandRow="1">
                <a:tableStyleId>{5C22544A-7EE6-4342-B048-85BDC9FD1C3A}</a:tableStyleId>
              </a:tblPr>
              <a:tblGrid>
                <a:gridCol w="2889956"/>
                <a:gridCol w="2889956"/>
                <a:gridCol w="2889956"/>
              </a:tblGrid>
              <a:tr h="520192">
                <a:tc>
                  <a:txBody>
                    <a:bodyPr/>
                    <a:lstStyle/>
                    <a:p>
                      <a:pPr algn="ctr"/>
                      <a:r>
                        <a:rPr lang="en-US" sz="2600" dirty="0" smtClean="0"/>
                        <a:t>Confidentiality</a:t>
                      </a:r>
                      <a:endParaRPr lang="en-US" sz="2600" dirty="0"/>
                    </a:p>
                  </a:txBody>
                  <a:tcPr marL="130048" marR="130048" marT="65024" marB="65024"/>
                </a:tc>
                <a:tc>
                  <a:txBody>
                    <a:bodyPr/>
                    <a:lstStyle/>
                    <a:p>
                      <a:pPr algn="ctr"/>
                      <a:r>
                        <a:rPr lang="en-US" sz="2600" dirty="0" smtClean="0"/>
                        <a:t>Integrity</a:t>
                      </a:r>
                      <a:endParaRPr lang="en-US" sz="2600" dirty="0"/>
                    </a:p>
                  </a:txBody>
                  <a:tcPr marL="130048" marR="130048" marT="65024" marB="65024"/>
                </a:tc>
                <a:tc>
                  <a:txBody>
                    <a:bodyPr/>
                    <a:lstStyle/>
                    <a:p>
                      <a:pPr algn="ctr"/>
                      <a:r>
                        <a:rPr lang="en-US" sz="2600" dirty="0" smtClean="0"/>
                        <a:t>Authentication</a:t>
                      </a:r>
                      <a:endParaRPr lang="en-US" sz="2600" dirty="0"/>
                    </a:p>
                  </a:txBody>
                  <a:tcPr marL="130048" marR="130048" marT="65024" marB="65024"/>
                </a:tc>
              </a:tr>
              <a:tr h="2080768">
                <a:tc>
                  <a:txBody>
                    <a:bodyPr/>
                    <a:lstStyle/>
                    <a:p>
                      <a:pPr algn="ctr"/>
                      <a:r>
                        <a:rPr lang="en-US" sz="2600" dirty="0" smtClean="0"/>
                        <a:t>Encrypting</a:t>
                      </a:r>
                      <a:r>
                        <a:rPr lang="en-US" sz="2600" baseline="0" dirty="0" smtClean="0"/>
                        <a:t> Messages Mitigates eavesdropping attacks.</a:t>
                      </a:r>
                      <a:endParaRPr lang="en-US" sz="2600" dirty="0"/>
                    </a:p>
                  </a:txBody>
                  <a:tcPr marL="130048" marR="130048" marT="65024" marB="65024"/>
                </a:tc>
                <a:tc>
                  <a:txBody>
                    <a:bodyPr/>
                    <a:lstStyle/>
                    <a:p>
                      <a:pPr algn="ctr"/>
                      <a:r>
                        <a:rPr lang="en-US" sz="2600" dirty="0" smtClean="0"/>
                        <a:t>Signing messages mitigates tampering and replay attacks.</a:t>
                      </a:r>
                      <a:endParaRPr lang="en-US" sz="2600" dirty="0"/>
                    </a:p>
                  </a:txBody>
                  <a:tcPr marL="130048" marR="130048" marT="65024" marB="65024"/>
                </a:tc>
                <a:tc>
                  <a:txBody>
                    <a:bodyPr/>
                    <a:lstStyle/>
                    <a:p>
                      <a:pPr algn="ctr"/>
                      <a:r>
                        <a:rPr lang="en-US" sz="2600" dirty="0" smtClean="0"/>
                        <a:t>Proof of identity mitigates spoofing and impersonation</a:t>
                      </a:r>
                      <a:r>
                        <a:rPr lang="en-US" sz="2600" baseline="0" dirty="0" smtClean="0"/>
                        <a:t> attacks.</a:t>
                      </a:r>
                      <a:endParaRPr lang="en-US" sz="2600" dirty="0"/>
                    </a:p>
                  </a:txBody>
                  <a:tcPr marL="130048" marR="130048" marT="65024" marB="65024"/>
                </a:tc>
              </a:tr>
            </a:tbl>
          </a:graphicData>
        </a:graphic>
      </p:graphicFrame>
    </p:spTree>
    <p:extLst>
      <p:ext uri="{BB962C8B-B14F-4D97-AF65-F5344CB8AC3E}">
        <p14:creationId xmlns:p14="http://schemas.microsoft.com/office/powerpoint/2010/main" val="644196977"/>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2286000"/>
            <a:ext cx="10464800" cy="1193800"/>
          </a:xfrm>
        </p:spPr>
        <p:txBody>
          <a:bodyPr/>
          <a:lstStyle/>
          <a:p>
            <a:r>
              <a:rPr lang="en-US" dirty="0" smtClean="0"/>
              <a:t>Decisions </a:t>
            </a:r>
            <a:r>
              <a:rPr lang="en-US" dirty="0" err="1" smtClean="0"/>
              <a:t>Decisions</a:t>
            </a:r>
            <a:r>
              <a:rPr lang="en-US" dirty="0" smtClean="0"/>
              <a:t>!</a:t>
            </a:r>
            <a:endParaRPr lang="en-US" dirty="0"/>
          </a:p>
        </p:txBody>
      </p:sp>
      <p:sp>
        <p:nvSpPr>
          <p:cNvPr id="3" name="Content Placeholder 2"/>
          <p:cNvSpPr>
            <a:spLocks noGrp="1"/>
          </p:cNvSpPr>
          <p:nvPr>
            <p:ph idx="1"/>
          </p:nvPr>
        </p:nvSpPr>
        <p:spPr>
          <a:xfrm>
            <a:off x="1397000" y="3657600"/>
            <a:ext cx="10464800" cy="4876800"/>
          </a:xfrm>
        </p:spPr>
        <p:txBody>
          <a:bodyPr>
            <a:normAutofit/>
          </a:bodyPr>
          <a:lstStyle/>
          <a:p>
            <a:r>
              <a:rPr lang="en-US" dirty="0" smtClean="0"/>
              <a:t>The protection level required by your </a:t>
            </a:r>
            <a:r>
              <a:rPr lang="en-US" dirty="0" smtClean="0"/>
              <a:t>services</a:t>
            </a:r>
            <a:endParaRPr lang="en-US" dirty="0" smtClean="0"/>
          </a:p>
          <a:p>
            <a:pPr lvl="1"/>
            <a:r>
              <a:rPr lang="en-US" dirty="0" smtClean="0"/>
              <a:t>Should the data be signed, encrypted or both?</a:t>
            </a:r>
          </a:p>
          <a:p>
            <a:r>
              <a:rPr lang="en-US" dirty="0" smtClean="0"/>
              <a:t>Transport vs. message security on bindings</a:t>
            </a:r>
          </a:p>
          <a:p>
            <a:pPr lvl="1"/>
            <a:r>
              <a:rPr lang="en-US" dirty="0" smtClean="0"/>
              <a:t>Can also use a hybrid of the two</a:t>
            </a:r>
          </a:p>
          <a:p>
            <a:r>
              <a:rPr lang="en-US" dirty="0" smtClean="0"/>
              <a:t>Authentication, or “who are you?”</a:t>
            </a:r>
          </a:p>
          <a:p>
            <a:pPr lvl="1"/>
            <a:r>
              <a:rPr lang="en-US" dirty="0" smtClean="0"/>
              <a:t>You choose the type of credentials you want the client to use and WCF will pick an appropriate authentication protocol</a:t>
            </a:r>
          </a:p>
          <a:p>
            <a:r>
              <a:rPr lang="en-US" dirty="0" smtClean="0"/>
              <a:t>Authorization or “what are you allowed to do?”</a:t>
            </a:r>
          </a:p>
          <a:p>
            <a:pPr lvl="1"/>
            <a:r>
              <a:rPr lang="en-US" dirty="0" smtClean="0"/>
              <a:t>Impersonate the caller, letting someone else handle </a:t>
            </a:r>
            <a:r>
              <a:rPr lang="en-US" dirty="0" err="1" smtClean="0"/>
              <a:t>authz</a:t>
            </a:r>
            <a:endParaRPr lang="en-US" dirty="0" smtClean="0"/>
          </a:p>
          <a:p>
            <a:pPr lvl="1"/>
            <a:r>
              <a:rPr lang="en-US" dirty="0" smtClean="0"/>
              <a:t>Provide your own authorization management</a:t>
            </a:r>
            <a:endParaRPr lang="en-US" dirty="0"/>
          </a:p>
        </p:txBody>
      </p:sp>
    </p:spTree>
    <p:extLst>
      <p:ext uri="{BB962C8B-B14F-4D97-AF65-F5344CB8AC3E}">
        <p14:creationId xmlns:p14="http://schemas.microsoft.com/office/powerpoint/2010/main" val="55337910"/>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2286000"/>
            <a:ext cx="10464800" cy="1651000"/>
          </a:xfrm>
        </p:spPr>
        <p:txBody>
          <a:bodyPr>
            <a:normAutofit fontScale="90000"/>
          </a:bodyPr>
          <a:lstStyle/>
          <a:p>
            <a:r>
              <a:rPr lang="en-US" dirty="0" smtClean="0"/>
              <a:t>Declaring the required protection level</a:t>
            </a:r>
            <a:endParaRPr lang="en-US" dirty="0"/>
          </a:p>
        </p:txBody>
      </p:sp>
      <p:sp>
        <p:nvSpPr>
          <p:cNvPr id="3" name="Content Placeholder 2"/>
          <p:cNvSpPr>
            <a:spLocks noGrp="1"/>
          </p:cNvSpPr>
          <p:nvPr>
            <p:ph idx="1"/>
          </p:nvPr>
        </p:nvSpPr>
        <p:spPr>
          <a:xfrm>
            <a:off x="1320800" y="4495800"/>
            <a:ext cx="10464800" cy="4038600"/>
          </a:xfrm>
        </p:spPr>
        <p:txBody>
          <a:bodyPr>
            <a:normAutofit fontScale="92500" lnSpcReduction="20000"/>
          </a:bodyPr>
          <a:lstStyle/>
          <a:p>
            <a:r>
              <a:rPr lang="en-US" dirty="0" smtClean="0"/>
              <a:t>The developer of a service doesn’t ultimately control how it’s exposed</a:t>
            </a:r>
          </a:p>
          <a:p>
            <a:pPr lvl="1"/>
            <a:r>
              <a:rPr lang="en-US" dirty="0" smtClean="0"/>
              <a:t>So what if the host application exposes unsecure endpoints</a:t>
            </a:r>
          </a:p>
          <a:p>
            <a:r>
              <a:rPr lang="en-US" dirty="0" smtClean="0"/>
              <a:t>Hence, developers can set the required protection level on contracts</a:t>
            </a:r>
          </a:p>
          <a:p>
            <a:pPr lvl="1"/>
            <a:r>
              <a:rPr lang="en-US" dirty="0" smtClean="0"/>
              <a:t>The host will fail if the required protection level isn’t met by an endpoint</a:t>
            </a:r>
          </a:p>
          <a:p>
            <a:r>
              <a:rPr lang="en-US" dirty="0" smtClean="0"/>
              <a:t>Setting Protection Level at Different Scopes</a:t>
            </a:r>
          </a:p>
          <a:p>
            <a:pPr lvl="1"/>
            <a:r>
              <a:rPr lang="en-US" dirty="0" smtClean="0"/>
              <a:t>On a particular message</a:t>
            </a:r>
          </a:p>
          <a:p>
            <a:pPr lvl="1"/>
            <a:r>
              <a:rPr lang="en-US" dirty="0" smtClean="0"/>
              <a:t>On individual operations and fault contracts</a:t>
            </a:r>
          </a:p>
          <a:p>
            <a:pPr lvl="1"/>
            <a:r>
              <a:rPr lang="en-US" dirty="0" smtClean="0"/>
              <a:t>On a service contract</a:t>
            </a:r>
            <a:endParaRPr lang="en-US" dirty="0"/>
          </a:p>
        </p:txBody>
      </p:sp>
    </p:spTree>
    <p:extLst>
      <p:ext uri="{BB962C8B-B14F-4D97-AF65-F5344CB8AC3E}">
        <p14:creationId xmlns:p14="http://schemas.microsoft.com/office/powerpoint/2010/main" val="166923957"/>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Level</a:t>
            </a:r>
            <a:endParaRPr lang="en-US" dirty="0"/>
          </a:p>
        </p:txBody>
      </p:sp>
      <p:sp>
        <p:nvSpPr>
          <p:cNvPr id="3" name="Content Placeholder 2"/>
          <p:cNvSpPr>
            <a:spLocks noGrp="1"/>
          </p:cNvSpPr>
          <p:nvPr>
            <p:ph idx="1"/>
          </p:nvPr>
        </p:nvSpPr>
        <p:spPr/>
        <p:txBody>
          <a:bodyPr/>
          <a:lstStyle/>
          <a:p>
            <a:r>
              <a:rPr lang="en-US" dirty="0" smtClean="0"/>
              <a:t>Simply use the protection level property on the appropriate attribute</a:t>
            </a:r>
          </a:p>
          <a:p>
            <a:pPr lvl="1"/>
            <a:r>
              <a:rPr lang="en-US" dirty="0" smtClean="0"/>
              <a:t>Possible Values: None, Sign, and </a:t>
            </a:r>
            <a:r>
              <a:rPr lang="en-US" dirty="0" err="1" smtClean="0"/>
              <a:t>EncryptAndSign</a:t>
            </a:r>
            <a:endParaRPr lang="en-US" dirty="0" smtClean="0"/>
          </a:p>
          <a:p>
            <a:pPr marL="650230" lvl="1"/>
            <a:endParaRPr lang="en-US" dirty="0"/>
          </a:p>
          <a:p>
            <a:pPr marL="650230"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2514600"/>
            <a:ext cx="10963769"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104934"/>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854200"/>
            <a:ext cx="10464800" cy="1346200"/>
          </a:xfrm>
        </p:spPr>
        <p:txBody>
          <a:bodyPr/>
          <a:lstStyle/>
          <a:p>
            <a:r>
              <a:rPr lang="en-US" dirty="0" smtClean="0"/>
              <a:t>about the speaker</a:t>
            </a:r>
            <a:endParaRPr lang="en-US" dirty="0"/>
          </a:p>
        </p:txBody>
      </p:sp>
      <p:sp>
        <p:nvSpPr>
          <p:cNvPr id="3" name="Content Placeholder 2"/>
          <p:cNvSpPr>
            <a:spLocks noGrp="1"/>
          </p:cNvSpPr>
          <p:nvPr>
            <p:ph idx="1"/>
          </p:nvPr>
        </p:nvSpPr>
        <p:spPr>
          <a:xfrm>
            <a:off x="1270000" y="3581400"/>
            <a:ext cx="10464800" cy="5219700"/>
          </a:xfrm>
        </p:spPr>
        <p:txBody>
          <a:bodyPr>
            <a:normAutofit fontScale="62500" lnSpcReduction="20000"/>
          </a:bodyPr>
          <a:lstStyle/>
          <a:p>
            <a:r>
              <a:rPr lang="en-US" dirty="0" smtClean="0"/>
              <a:t/>
            </a:r>
            <a:br>
              <a:rPr lang="en-US" dirty="0" smtClean="0"/>
            </a:br>
            <a:r>
              <a:rPr lang="en-US" dirty="0" smtClean="0"/>
              <a:t>Adnan </a:t>
            </a:r>
            <a:r>
              <a:rPr lang="en-US" dirty="0"/>
              <a:t>Masood works as a </a:t>
            </a:r>
            <a:r>
              <a:rPr lang="en-US" dirty="0" smtClean="0"/>
              <a:t>system architect </a:t>
            </a:r>
            <a:r>
              <a:rPr lang="en-US" dirty="0"/>
              <a:t>/ technical lead for </a:t>
            </a:r>
            <a:r>
              <a:rPr lang="en-US" dirty="0" smtClean="0"/>
              <a:t>Green dot Corporation where </a:t>
            </a:r>
            <a:r>
              <a:rPr lang="en-US" dirty="0"/>
              <a:t>he develops SOA based middle-tier architectures, distributed systems, and web-applications using Microsoft technologies. He is a Microsoft Certified Trainer holding several technical certifications, including MCPD (Enterprise Developer), MCSD .NET, and SCJP-II. Adnan is attributed and published in print media and on the Web; he also teaches Windows Communication Foundation (WCF) courses at the University of California at San Diego and regularly presents at local code camps and user groups. He is actively involved in the .NET community as cofounder and president of the of San Gabriel Valley .NET </a:t>
            </a:r>
            <a:r>
              <a:rPr lang="en-US" dirty="0" smtClean="0"/>
              <a:t>Developers group.</a:t>
            </a:r>
          </a:p>
          <a:p>
            <a:endParaRPr lang="en-US" dirty="0" smtClean="0"/>
          </a:p>
          <a:p>
            <a:r>
              <a:rPr lang="en-US" dirty="0" smtClean="0"/>
              <a:t>Adnan </a:t>
            </a:r>
            <a:r>
              <a:rPr lang="en-US" dirty="0"/>
              <a:t>holds a Master’s degree in Computer Science; he is currently a doctoral student working towards PhD in Machine Learning; specifically discovering interestingness measures in outliers using Bayesian Belief Networks. He also holds systems architecture certification from MIT and SOA Smarts certification from Carnegie Melon University.</a:t>
            </a:r>
          </a:p>
          <a:p>
            <a:endParaRPr lang="en-US" dirty="0"/>
          </a:p>
        </p:txBody>
      </p:sp>
    </p:spTree>
    <p:extLst>
      <p:ext uri="{BB962C8B-B14F-4D97-AF65-F5344CB8AC3E}">
        <p14:creationId xmlns:p14="http://schemas.microsoft.com/office/powerpoint/2010/main" val="2367278710"/>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416" y="2209800"/>
            <a:ext cx="10464800" cy="2184400"/>
          </a:xfrm>
        </p:spPr>
        <p:txBody>
          <a:bodyPr>
            <a:normAutofit fontScale="90000"/>
          </a:bodyPr>
          <a:lstStyle/>
          <a:p>
            <a:r>
              <a:rPr lang="en-US" dirty="0" smtClean="0"/>
              <a:t>Configuring security in WCF Bindings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328230"/>
              </p:ext>
            </p:extLst>
          </p:nvPr>
        </p:nvGraphicFramePr>
        <p:xfrm>
          <a:off x="558800" y="4419600"/>
          <a:ext cx="11704320" cy="2242425"/>
        </p:xfrm>
        <a:graphic>
          <a:graphicData uri="http://schemas.openxmlformats.org/drawingml/2006/table">
            <a:tbl>
              <a:tblPr firstRow="1" bandRow="1">
                <a:tableStyleId>{5C22544A-7EE6-4342-B048-85BDC9FD1C3A}</a:tableStyleId>
              </a:tblPr>
              <a:tblGrid>
                <a:gridCol w="5852160"/>
                <a:gridCol w="5852160"/>
              </a:tblGrid>
              <a:tr h="527417">
                <a:tc>
                  <a:txBody>
                    <a:bodyPr/>
                    <a:lstStyle/>
                    <a:p>
                      <a:pPr algn="ctr"/>
                      <a:r>
                        <a:rPr lang="en-US" sz="2600" dirty="0" smtClean="0"/>
                        <a:t>Security Mode</a:t>
                      </a:r>
                      <a:endParaRPr lang="en-US" sz="2600" dirty="0"/>
                    </a:p>
                  </a:txBody>
                  <a:tcPr marL="130048" marR="130048" marT="65024" marB="65024"/>
                </a:tc>
                <a:tc>
                  <a:txBody>
                    <a:bodyPr/>
                    <a:lstStyle/>
                    <a:p>
                      <a:pPr algn="ctr"/>
                      <a:r>
                        <a:rPr lang="en-US" sz="2600" dirty="0" smtClean="0"/>
                        <a:t>Client Credential Type</a:t>
                      </a:r>
                      <a:endParaRPr lang="en-US" sz="2600" dirty="0"/>
                    </a:p>
                  </a:txBody>
                  <a:tcPr marL="130048" marR="130048" marT="65024" marB="65024"/>
                </a:tc>
              </a:tr>
              <a:tr h="1690624">
                <a:tc>
                  <a:txBody>
                    <a:bodyPr/>
                    <a:lstStyle/>
                    <a:p>
                      <a:pPr algn="ctr"/>
                      <a:r>
                        <a:rPr lang="en-US" sz="2600" dirty="0" smtClean="0"/>
                        <a:t>Transport</a:t>
                      </a:r>
                    </a:p>
                    <a:p>
                      <a:pPr algn="ctr"/>
                      <a:r>
                        <a:rPr lang="en-US" sz="2600" dirty="0" smtClean="0"/>
                        <a:t>Message</a:t>
                      </a:r>
                    </a:p>
                    <a:p>
                      <a:pPr algn="ctr"/>
                      <a:r>
                        <a:rPr lang="en-US" sz="2600" dirty="0" smtClean="0"/>
                        <a:t>Mixed</a:t>
                      </a:r>
                    </a:p>
                  </a:txBody>
                  <a:tcPr marL="130048" marR="130048" marT="65024" marB="65024"/>
                </a:tc>
                <a:tc>
                  <a:txBody>
                    <a:bodyPr/>
                    <a:lstStyle/>
                    <a:p>
                      <a:pPr algn="ctr"/>
                      <a:r>
                        <a:rPr lang="en-US" sz="2600" dirty="0" smtClean="0"/>
                        <a:t>Username</a:t>
                      </a:r>
                    </a:p>
                    <a:p>
                      <a:pPr algn="ctr"/>
                      <a:r>
                        <a:rPr lang="en-US" sz="2600" dirty="0" smtClean="0"/>
                        <a:t>Certificate</a:t>
                      </a:r>
                    </a:p>
                    <a:p>
                      <a:pPr algn="ctr"/>
                      <a:r>
                        <a:rPr lang="en-US" sz="2600" dirty="0" smtClean="0"/>
                        <a:t>Windows</a:t>
                      </a:r>
                    </a:p>
                    <a:p>
                      <a:pPr algn="ctr"/>
                      <a:r>
                        <a:rPr lang="en-US" sz="2600" dirty="0" err="1" smtClean="0"/>
                        <a:t>IssuedToken</a:t>
                      </a:r>
                      <a:endParaRPr lang="en-US" sz="2600" dirty="0"/>
                    </a:p>
                  </a:txBody>
                  <a:tcPr marL="130048" marR="130048" marT="65024" marB="65024"/>
                </a:tc>
              </a:tr>
            </a:tbl>
          </a:graphicData>
        </a:graphic>
      </p:graphicFrame>
      <p:sp>
        <p:nvSpPr>
          <p:cNvPr id="6" name="TextBox 5"/>
          <p:cNvSpPr txBox="1"/>
          <p:nvPr/>
        </p:nvSpPr>
        <p:spPr>
          <a:xfrm>
            <a:off x="1244600" y="7010400"/>
            <a:ext cx="11054080" cy="1423978"/>
          </a:xfrm>
          <a:prstGeom prst="rect">
            <a:avLst/>
          </a:prstGeom>
          <a:noFill/>
        </p:spPr>
        <p:txBody>
          <a:bodyPr wrap="square" lIns="130046" tIns="65023" rIns="130046" bIns="65023" rtlCol="0">
            <a:spAutoFit/>
          </a:bodyPr>
          <a:lstStyle/>
          <a:p>
            <a:r>
              <a:rPr lang="en-US" dirty="0" smtClean="0"/>
              <a:t>These two choices determine how security protocols will be implemented.</a:t>
            </a:r>
            <a:endParaRPr lang="en-US" dirty="0"/>
          </a:p>
        </p:txBody>
      </p:sp>
    </p:spTree>
    <p:extLst>
      <p:ext uri="{BB962C8B-B14F-4D97-AF65-F5344CB8AC3E}">
        <p14:creationId xmlns:p14="http://schemas.microsoft.com/office/powerpoint/2010/main" val="222494408"/>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Configuring Binding Security Settings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2444768"/>
              </p:ext>
            </p:extLst>
          </p:nvPr>
        </p:nvGraphicFramePr>
        <p:xfrm>
          <a:off x="541867" y="1733973"/>
          <a:ext cx="11704320" cy="7318361"/>
        </p:xfrm>
        <a:graphic>
          <a:graphicData uri="http://schemas.openxmlformats.org/drawingml/2006/table">
            <a:tbl>
              <a:tblPr firstRow="1" bandRow="1">
                <a:tableStyleId>{5C22544A-7EE6-4342-B048-85BDC9FD1C3A}</a:tableStyleId>
              </a:tblPr>
              <a:tblGrid>
                <a:gridCol w="3467947"/>
                <a:gridCol w="8236373"/>
              </a:tblGrid>
              <a:tr h="527417">
                <a:tc>
                  <a:txBody>
                    <a:bodyPr/>
                    <a:lstStyle/>
                    <a:p>
                      <a:r>
                        <a:rPr lang="en-US" sz="2600" dirty="0" smtClean="0"/>
                        <a:t>Bindings</a:t>
                      </a:r>
                      <a:endParaRPr lang="en-US" sz="2600" dirty="0"/>
                    </a:p>
                  </a:txBody>
                  <a:tcPr marL="130048" marR="130048" marT="65024" marB="65024"/>
                </a:tc>
                <a:tc>
                  <a:txBody>
                    <a:bodyPr/>
                    <a:lstStyle/>
                    <a:p>
                      <a:r>
                        <a:rPr lang="en-US" sz="2600" dirty="0" smtClean="0"/>
                        <a:t>Configuration</a:t>
                      </a:r>
                      <a:endParaRPr lang="en-US" sz="2600" dirty="0"/>
                    </a:p>
                  </a:txBody>
                  <a:tcPr marL="130048" marR="130048" marT="65024" marB="65024"/>
                </a:tc>
              </a:tr>
              <a:tr h="2254165">
                <a:tc>
                  <a:txBody>
                    <a:bodyPr/>
                    <a:lstStyle/>
                    <a:p>
                      <a:r>
                        <a:rPr lang="en-US" sz="2600" dirty="0" smtClean="0"/>
                        <a:t>Windows Integrated Authentication</a:t>
                      </a:r>
                      <a:endParaRPr lang="en-US" sz="2600" dirty="0"/>
                    </a:p>
                  </a:txBody>
                  <a:tcPr marL="130048" marR="130048" marT="65024" marB="65024"/>
                </a:tc>
                <a:tc>
                  <a:txBody>
                    <a:bodyPr/>
                    <a:lstStyle/>
                    <a:p>
                      <a:r>
                        <a:rPr lang="en-US" sz="2000" b="0" i="0" u="none" strike="noStrike" kern="1200" baseline="0" dirty="0" smtClean="0">
                          <a:solidFill>
                            <a:schemeClr val="dk1"/>
                          </a:solidFill>
                          <a:latin typeface="Courier New" pitchFamily="49" charset="0"/>
                          <a:ea typeface="+mn-ea"/>
                          <a:cs typeface="Courier New" pitchFamily="49" charset="0"/>
                        </a:rPr>
                        <a:t>&lt;</a:t>
                      </a:r>
                      <a:r>
                        <a:rPr lang="en-US" sz="2000" b="0" i="0" u="none" strike="noStrike" kern="1200" baseline="0" dirty="0" err="1" smtClean="0">
                          <a:solidFill>
                            <a:schemeClr val="dk1"/>
                          </a:solidFill>
                          <a:latin typeface="Courier New" pitchFamily="49" charset="0"/>
                          <a:ea typeface="+mn-ea"/>
                          <a:cs typeface="Courier New" pitchFamily="49" charset="0"/>
                        </a:rPr>
                        <a:t>wsHttpBinding</a:t>
                      </a:r>
                      <a:r>
                        <a:rPr lang="en-US" sz="2000" b="0" i="0" u="none" strike="noStrike" kern="1200" baseline="0" dirty="0" smtClean="0">
                          <a:solidFill>
                            <a:schemeClr val="dk1"/>
                          </a:solidFill>
                          <a:latin typeface="Courier New" pitchFamily="49" charset="0"/>
                          <a:ea typeface="+mn-ea"/>
                          <a:cs typeface="Courier New" pitchFamily="49" charset="0"/>
                        </a:rPr>
                        <a: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&lt;binding name="</a:t>
                      </a:r>
                      <a:r>
                        <a:rPr lang="en-US" sz="2000" b="0" i="0" u="none" strike="noStrike" kern="1200" baseline="0" dirty="0" err="1" smtClean="0">
                          <a:solidFill>
                            <a:schemeClr val="dk1"/>
                          </a:solidFill>
                          <a:latin typeface="Courier New" pitchFamily="49" charset="0"/>
                          <a:ea typeface="+mn-ea"/>
                          <a:cs typeface="Courier New" pitchFamily="49" charset="0"/>
                        </a:rPr>
                        <a:t>MyTransportSecurityBinding</a:t>
                      </a:r>
                      <a:r>
                        <a:rPr lang="en-US" sz="2000" b="0" i="0" u="none" strike="noStrike" kern="1200" baseline="0" dirty="0" smtClean="0">
                          <a:solidFill>
                            <a:schemeClr val="dk1"/>
                          </a:solidFill>
                          <a:latin typeface="Courier New" pitchFamily="49" charset="0"/>
                          <a:ea typeface="+mn-ea"/>
                          <a:cs typeface="Courier New" pitchFamily="49" charset="0"/>
                        </a:rPr>
                        <a: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&lt;security mode="Transport"&gt;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&lt;transport </a:t>
                      </a:r>
                      <a:r>
                        <a:rPr lang="en-US" sz="2000" b="0" i="0" u="none" strike="noStrike" kern="1200" baseline="0" dirty="0" err="1" smtClean="0">
                          <a:solidFill>
                            <a:schemeClr val="dk1"/>
                          </a:solidFill>
                          <a:latin typeface="Courier New" pitchFamily="49" charset="0"/>
                          <a:ea typeface="+mn-ea"/>
                          <a:cs typeface="Courier New" pitchFamily="49" charset="0"/>
                        </a:rPr>
                        <a:t>clientCredentialType</a:t>
                      </a:r>
                      <a:r>
                        <a:rPr lang="en-US" sz="2000" b="0" i="0" u="none" strike="noStrike" kern="1200" baseline="0" dirty="0" smtClean="0">
                          <a:solidFill>
                            <a:schemeClr val="dk1"/>
                          </a:solidFill>
                          <a:latin typeface="Courier New" pitchFamily="49" charset="0"/>
                          <a:ea typeface="+mn-ea"/>
                          <a:cs typeface="Courier New" pitchFamily="49" charset="0"/>
                        </a:rPr>
                        <a:t>="Windows"/&gt;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&lt;/security&gt;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&lt;/binding&gt;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a:t>
                      </a:r>
                      <a:r>
                        <a:rPr lang="en-US" sz="2000" b="0" i="0" u="none" strike="noStrike" kern="1200" baseline="0" dirty="0" err="1" smtClean="0">
                          <a:solidFill>
                            <a:schemeClr val="dk1"/>
                          </a:solidFill>
                          <a:latin typeface="Courier New" pitchFamily="49" charset="0"/>
                          <a:ea typeface="+mn-ea"/>
                          <a:cs typeface="Courier New" pitchFamily="49" charset="0"/>
                        </a:rPr>
                        <a:t>wsHttpBinding</a:t>
                      </a:r>
                      <a:r>
                        <a:rPr lang="en-US" sz="2000" b="0" i="0" u="none" strike="noStrike" kern="1200" baseline="0" dirty="0" smtClean="0">
                          <a:solidFill>
                            <a:schemeClr val="dk1"/>
                          </a:solidFill>
                          <a:latin typeface="Courier New" pitchFamily="49" charset="0"/>
                          <a:ea typeface="+mn-ea"/>
                          <a:cs typeface="Courier New" pitchFamily="49" charset="0"/>
                        </a:rPr>
                        <a:t>&gt;</a:t>
                      </a:r>
                      <a:endParaRPr lang="en-US" sz="2000" dirty="0">
                        <a:latin typeface="Courier New" pitchFamily="49" charset="0"/>
                        <a:cs typeface="Courier New" pitchFamily="49" charset="0"/>
                      </a:endParaRPr>
                    </a:p>
                  </a:txBody>
                  <a:tcPr marL="130048" marR="130048" marT="65024" marB="65024"/>
                </a:tc>
              </a:tr>
              <a:tr h="2254165">
                <a:tc>
                  <a:txBody>
                    <a:bodyPr/>
                    <a:lstStyle/>
                    <a:p>
                      <a:r>
                        <a:rPr lang="en-US" sz="2600" dirty="0" smtClean="0"/>
                        <a:t>Service</a:t>
                      </a:r>
                      <a:r>
                        <a:rPr lang="en-US" sz="2600" baseline="0" dirty="0" smtClean="0"/>
                        <a:t> Supplies X.509 cert; client supplies username + password</a:t>
                      </a:r>
                      <a:endParaRPr lang="en-US" sz="2600" dirty="0"/>
                    </a:p>
                  </a:txBody>
                  <a:tcPr marL="130048" marR="130048" marT="65024" marB="65024"/>
                </a:tc>
                <a:tc>
                  <a:txBody>
                    <a:bodyPr/>
                    <a:lstStyle/>
                    <a:p>
                      <a:r>
                        <a:rPr lang="en-US" sz="2000" b="0" i="0" u="none" strike="noStrike" kern="1200" baseline="0" dirty="0" smtClean="0">
                          <a:solidFill>
                            <a:schemeClr val="dk1"/>
                          </a:solidFill>
                          <a:latin typeface="Courier New" pitchFamily="49" charset="0"/>
                          <a:ea typeface="+mn-ea"/>
                          <a:cs typeface="Courier New" pitchFamily="49" charset="0"/>
                        </a:rPr>
                        <a:t>&lt;</a:t>
                      </a:r>
                      <a:r>
                        <a:rPr lang="en-US" sz="2000" b="0" i="0" u="none" strike="noStrike" kern="1200" baseline="0" dirty="0" err="1" smtClean="0">
                          <a:solidFill>
                            <a:schemeClr val="dk1"/>
                          </a:solidFill>
                          <a:latin typeface="Courier New" pitchFamily="49" charset="0"/>
                          <a:ea typeface="+mn-ea"/>
                          <a:cs typeface="Courier New" pitchFamily="49" charset="0"/>
                        </a:rPr>
                        <a:t>wsHttpBinding</a:t>
                      </a:r>
                      <a:r>
                        <a:rPr lang="en-US" sz="2000" b="0" i="0" u="none" strike="noStrike" kern="1200" baseline="0" dirty="0" smtClean="0">
                          <a:solidFill>
                            <a:schemeClr val="dk1"/>
                          </a:solidFill>
                          <a:latin typeface="Courier New" pitchFamily="49" charset="0"/>
                          <a:ea typeface="+mn-ea"/>
                          <a:cs typeface="Courier New" pitchFamily="49" charset="0"/>
                        </a:rPr>
                        <a: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&lt;binding name="</a:t>
                      </a:r>
                      <a:r>
                        <a:rPr lang="en-US" sz="2000" b="0" i="0" u="none" strike="noStrike" kern="1200" baseline="0" dirty="0" err="1" smtClean="0">
                          <a:solidFill>
                            <a:schemeClr val="dk1"/>
                          </a:solidFill>
                          <a:latin typeface="Courier New" pitchFamily="49" charset="0"/>
                          <a:ea typeface="+mn-ea"/>
                          <a:cs typeface="Courier New" pitchFamily="49" charset="0"/>
                        </a:rPr>
                        <a:t>MyMessageSecurityBinding</a:t>
                      </a:r>
                      <a:r>
                        <a:rPr lang="en-US" sz="2000" b="0" i="0" u="none" strike="noStrike" kern="1200" baseline="0" dirty="0" smtClean="0">
                          <a:solidFill>
                            <a:schemeClr val="dk1"/>
                          </a:solidFill>
                          <a:latin typeface="Courier New" pitchFamily="49" charset="0"/>
                          <a:ea typeface="+mn-ea"/>
                          <a:cs typeface="Courier New" pitchFamily="49" charset="0"/>
                        </a:rPr>
                        <a: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&lt;security mode="Message"&gt;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&lt;message </a:t>
                      </a:r>
                      <a:r>
                        <a:rPr lang="en-US" sz="2000" b="0" i="0" u="none" strike="noStrike" kern="1200" baseline="0" dirty="0" err="1" smtClean="0">
                          <a:solidFill>
                            <a:schemeClr val="dk1"/>
                          </a:solidFill>
                          <a:latin typeface="Courier New" pitchFamily="49" charset="0"/>
                          <a:ea typeface="+mn-ea"/>
                          <a:cs typeface="Courier New" pitchFamily="49" charset="0"/>
                        </a:rPr>
                        <a:t>clientCredentialType</a:t>
                      </a:r>
                      <a:r>
                        <a:rPr lang="en-US" sz="2000" b="0" i="0" u="none" strike="noStrike" kern="1200" baseline="0" dirty="0" smtClean="0">
                          <a:solidFill>
                            <a:schemeClr val="dk1"/>
                          </a:solidFill>
                          <a:latin typeface="Courier New" pitchFamily="49" charset="0"/>
                          <a:ea typeface="+mn-ea"/>
                          <a:cs typeface="Courier New" pitchFamily="49" charset="0"/>
                        </a:rPr>
                        <a:t>="</a:t>
                      </a:r>
                      <a:r>
                        <a:rPr lang="en-US" sz="2000" b="0" i="0" u="none" strike="noStrike" kern="1200" baseline="0" dirty="0" err="1" smtClean="0">
                          <a:solidFill>
                            <a:schemeClr val="dk1"/>
                          </a:solidFill>
                          <a:latin typeface="Courier New" pitchFamily="49" charset="0"/>
                          <a:ea typeface="+mn-ea"/>
                          <a:cs typeface="Courier New" pitchFamily="49" charset="0"/>
                        </a:rPr>
                        <a:t>UserName</a:t>
                      </a:r>
                      <a:r>
                        <a:rPr lang="en-US" sz="2000" b="0" i="0" u="none" strike="noStrike" kern="1200" baseline="0" dirty="0" smtClean="0">
                          <a:solidFill>
                            <a:schemeClr val="dk1"/>
                          </a:solidFill>
                          <a:latin typeface="Courier New" pitchFamily="49" charset="0"/>
                          <a:ea typeface="+mn-ea"/>
                          <a:cs typeface="Courier New" pitchFamily="49" charset="0"/>
                        </a:rPr>
                        <a: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&lt;/security&gt;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&lt;/binding&gt;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a:t>
                      </a:r>
                      <a:r>
                        <a:rPr lang="en-US" sz="2000" b="0" i="0" u="none" strike="noStrike" kern="1200" baseline="0" dirty="0" err="1" smtClean="0">
                          <a:solidFill>
                            <a:schemeClr val="dk1"/>
                          </a:solidFill>
                          <a:latin typeface="Courier New" pitchFamily="49" charset="0"/>
                          <a:ea typeface="+mn-ea"/>
                          <a:cs typeface="Courier New" pitchFamily="49" charset="0"/>
                        </a:rPr>
                        <a:t>wsHttpBinding</a:t>
                      </a:r>
                      <a:r>
                        <a:rPr lang="en-US" sz="2000" b="0" i="0" u="none" strike="noStrike" kern="1200" baseline="0" dirty="0" smtClean="0">
                          <a:solidFill>
                            <a:schemeClr val="dk1"/>
                          </a:solidFill>
                          <a:latin typeface="Courier New" pitchFamily="49" charset="0"/>
                          <a:ea typeface="+mn-ea"/>
                          <a:cs typeface="Courier New" pitchFamily="49" charset="0"/>
                        </a:rPr>
                        <a:t>&gt;</a:t>
                      </a:r>
                      <a:endParaRPr lang="en-US" sz="2000" dirty="0">
                        <a:latin typeface="Courier New" pitchFamily="49" charset="0"/>
                        <a:cs typeface="Courier New" pitchFamily="49" charset="0"/>
                      </a:endParaRPr>
                    </a:p>
                  </a:txBody>
                  <a:tcPr marL="130048" marR="130048" marT="65024" marB="65024"/>
                </a:tc>
              </a:tr>
              <a:tr h="2254165">
                <a:tc>
                  <a:txBody>
                    <a:bodyPr/>
                    <a:lstStyle/>
                    <a:p>
                      <a:r>
                        <a:rPr lang="en-US" sz="2600" dirty="0" smtClean="0"/>
                        <a:t>Service runs SSL client supplies SAML token</a:t>
                      </a:r>
                      <a:endParaRPr lang="en-US" sz="2600" dirty="0"/>
                    </a:p>
                  </a:txBody>
                  <a:tcPr marL="130048" marR="130048" marT="65024" marB="65024"/>
                </a:tc>
                <a:tc>
                  <a:txBody>
                    <a:bodyPr/>
                    <a:lstStyle/>
                    <a:p>
                      <a:r>
                        <a:rPr lang="en-US" sz="2000" b="0" i="0" u="none" strike="noStrike" kern="1200" baseline="0" dirty="0" smtClean="0">
                          <a:solidFill>
                            <a:schemeClr val="dk1"/>
                          </a:solidFill>
                          <a:latin typeface="Courier New" pitchFamily="49" charset="0"/>
                          <a:ea typeface="+mn-ea"/>
                          <a:cs typeface="Courier New" pitchFamily="49" charset="0"/>
                        </a:rPr>
                        <a:t>&lt;</a:t>
                      </a:r>
                      <a:r>
                        <a:rPr lang="en-US" sz="2000" b="0" i="0" u="none" strike="noStrike" kern="1200" baseline="0" dirty="0" err="1" smtClean="0">
                          <a:solidFill>
                            <a:schemeClr val="dk1"/>
                          </a:solidFill>
                          <a:latin typeface="Courier New" pitchFamily="49" charset="0"/>
                          <a:ea typeface="+mn-ea"/>
                          <a:cs typeface="Courier New" pitchFamily="49" charset="0"/>
                        </a:rPr>
                        <a:t>wsHttpBinding</a:t>
                      </a:r>
                      <a:r>
                        <a:rPr lang="en-US" sz="2000" b="0" i="0" u="none" strike="noStrike" kern="1200" baseline="0" dirty="0" smtClean="0">
                          <a:solidFill>
                            <a:schemeClr val="dk1"/>
                          </a:solidFill>
                          <a:latin typeface="Courier New" pitchFamily="49" charset="0"/>
                          <a:ea typeface="+mn-ea"/>
                          <a:cs typeface="Courier New" pitchFamily="49" charset="0"/>
                        </a:rPr>
                        <a: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&lt;binding name="</a:t>
                      </a:r>
                      <a:r>
                        <a:rPr lang="en-US" sz="2000" b="0" i="0" u="none" strike="noStrike" kern="1200" baseline="0" dirty="0" err="1" smtClean="0">
                          <a:solidFill>
                            <a:schemeClr val="dk1"/>
                          </a:solidFill>
                          <a:latin typeface="Courier New" pitchFamily="49" charset="0"/>
                          <a:ea typeface="+mn-ea"/>
                          <a:cs typeface="Courier New" pitchFamily="49" charset="0"/>
                        </a:rPr>
                        <a:t>MyMixedSecurityBinding</a:t>
                      </a:r>
                      <a:r>
                        <a:rPr lang="en-US" sz="2000" b="0" i="0" u="none" strike="noStrike" kern="1200" baseline="0" dirty="0" smtClean="0">
                          <a:solidFill>
                            <a:schemeClr val="dk1"/>
                          </a:solidFill>
                          <a:latin typeface="Courier New" pitchFamily="49" charset="0"/>
                          <a:ea typeface="+mn-ea"/>
                          <a:cs typeface="Courier New" pitchFamily="49" charset="0"/>
                        </a:rPr>
                        <a: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&lt;security mode="</a:t>
                      </a:r>
                      <a:r>
                        <a:rPr lang="en-US" sz="2000" b="0" i="0" u="none" strike="noStrike" kern="1200" baseline="0" dirty="0" err="1" smtClean="0">
                          <a:solidFill>
                            <a:schemeClr val="dk1"/>
                          </a:solidFill>
                          <a:latin typeface="Courier New" pitchFamily="49" charset="0"/>
                          <a:ea typeface="+mn-ea"/>
                          <a:cs typeface="Courier New" pitchFamily="49" charset="0"/>
                        </a:rPr>
                        <a:t>TransportWithMessageCredential</a:t>
                      </a:r>
                      <a:r>
                        <a:rPr lang="en-US" sz="2000" b="0" i="0" u="none" strike="noStrike" kern="1200" baseline="0" dirty="0" smtClean="0">
                          <a:solidFill>
                            <a:schemeClr val="dk1"/>
                          </a:solidFill>
                          <a:latin typeface="Courier New" pitchFamily="49" charset="0"/>
                          <a:ea typeface="+mn-ea"/>
                          <a:cs typeface="Courier New" pitchFamily="49" charset="0"/>
                        </a:rPr>
                        <a: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&lt;message </a:t>
                      </a:r>
                      <a:r>
                        <a:rPr lang="en-US" sz="2000" b="0" i="0" u="none" strike="noStrike" kern="1200" baseline="0" dirty="0" err="1" smtClean="0">
                          <a:solidFill>
                            <a:schemeClr val="dk1"/>
                          </a:solidFill>
                          <a:latin typeface="Courier New" pitchFamily="49" charset="0"/>
                          <a:ea typeface="+mn-ea"/>
                          <a:cs typeface="Courier New" pitchFamily="49" charset="0"/>
                        </a:rPr>
                        <a:t>clientCredentialType</a:t>
                      </a:r>
                      <a:r>
                        <a:rPr lang="en-US" sz="2000" b="0" i="0" u="none" strike="noStrike" kern="1200" baseline="0" dirty="0" smtClean="0">
                          <a:solidFill>
                            <a:schemeClr val="dk1"/>
                          </a:solidFill>
                          <a:latin typeface="Courier New" pitchFamily="49" charset="0"/>
                          <a:ea typeface="+mn-ea"/>
                          <a:cs typeface="Courier New" pitchFamily="49" charset="0"/>
                        </a:rPr>
                        <a:t>="</a:t>
                      </a:r>
                      <a:r>
                        <a:rPr lang="en-US" sz="2000" b="0" i="0" u="none" strike="noStrike" kern="1200" baseline="0" dirty="0" err="1" smtClean="0">
                          <a:solidFill>
                            <a:schemeClr val="dk1"/>
                          </a:solidFill>
                          <a:latin typeface="Courier New" pitchFamily="49" charset="0"/>
                          <a:ea typeface="+mn-ea"/>
                          <a:cs typeface="Courier New" pitchFamily="49" charset="0"/>
                        </a:rPr>
                        <a:t>IssuedToken</a:t>
                      </a:r>
                      <a:r>
                        <a:rPr lang="en-US" sz="2000" b="0" i="0" u="none" strike="noStrike" kern="1200" baseline="0" dirty="0" smtClean="0">
                          <a:solidFill>
                            <a:schemeClr val="dk1"/>
                          </a:solidFill>
                          <a:latin typeface="Courier New" pitchFamily="49" charset="0"/>
                          <a:ea typeface="+mn-ea"/>
                          <a:cs typeface="Courier New" pitchFamily="49" charset="0"/>
                        </a:rPr>
                        <a:t>"/&gt;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&lt;/security&gt;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&lt;/binding&gt;</a:t>
                      </a:r>
                      <a:br>
                        <a:rPr lang="en-US" sz="2000" b="0" i="0" u="none" strike="noStrike" kern="1200" baseline="0" dirty="0" smtClean="0">
                          <a:solidFill>
                            <a:schemeClr val="dk1"/>
                          </a:solidFill>
                          <a:latin typeface="Courier New" pitchFamily="49" charset="0"/>
                          <a:ea typeface="+mn-ea"/>
                          <a:cs typeface="Courier New" pitchFamily="49" charset="0"/>
                        </a:rPr>
                      </a:br>
                      <a:r>
                        <a:rPr lang="en-US" sz="2000" b="0" i="0" u="none" strike="noStrike" kern="1200" baseline="0" dirty="0" smtClean="0">
                          <a:solidFill>
                            <a:schemeClr val="dk1"/>
                          </a:solidFill>
                          <a:latin typeface="Courier New" pitchFamily="49" charset="0"/>
                          <a:ea typeface="+mn-ea"/>
                          <a:cs typeface="Courier New" pitchFamily="49" charset="0"/>
                        </a:rPr>
                        <a:t>&lt;/</a:t>
                      </a:r>
                      <a:r>
                        <a:rPr lang="en-US" sz="2000" b="0" i="0" u="none" strike="noStrike" kern="1200" baseline="0" dirty="0" err="1" smtClean="0">
                          <a:solidFill>
                            <a:schemeClr val="dk1"/>
                          </a:solidFill>
                          <a:latin typeface="Courier New" pitchFamily="49" charset="0"/>
                          <a:ea typeface="+mn-ea"/>
                          <a:cs typeface="Courier New" pitchFamily="49" charset="0"/>
                        </a:rPr>
                        <a:t>wsHttpBinding</a:t>
                      </a:r>
                      <a:r>
                        <a:rPr lang="en-US" sz="2000" b="0" i="0" u="none" strike="noStrike" kern="1200" baseline="0" dirty="0" smtClean="0">
                          <a:solidFill>
                            <a:schemeClr val="dk1"/>
                          </a:solidFill>
                          <a:latin typeface="Courier New" pitchFamily="49" charset="0"/>
                          <a:ea typeface="+mn-ea"/>
                          <a:cs typeface="Courier New" pitchFamily="49" charset="0"/>
                        </a:rPr>
                        <a:t>&gt;</a:t>
                      </a:r>
                      <a:endParaRPr lang="en-US" sz="2000" dirty="0">
                        <a:latin typeface="Courier New" pitchFamily="49" charset="0"/>
                        <a:cs typeface="Courier New" pitchFamily="49" charset="0"/>
                      </a:endParaRPr>
                    </a:p>
                  </a:txBody>
                  <a:tcPr marL="130048" marR="130048" marT="65024" marB="65024"/>
                </a:tc>
              </a:tr>
            </a:tbl>
          </a:graphicData>
        </a:graphic>
      </p:graphicFrame>
    </p:spTree>
    <p:extLst>
      <p:ext uri="{BB962C8B-B14F-4D97-AF65-F5344CB8AC3E}">
        <p14:creationId xmlns:p14="http://schemas.microsoft.com/office/powerpoint/2010/main" val="3265075330"/>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057400"/>
            <a:ext cx="10464800" cy="1270000"/>
          </a:xfrm>
        </p:spPr>
        <p:txBody>
          <a:bodyPr/>
          <a:lstStyle/>
          <a:p>
            <a:r>
              <a:rPr lang="en-US" dirty="0" smtClean="0"/>
              <a:t>Transport Security</a:t>
            </a:r>
            <a:endParaRPr lang="en-US" dirty="0"/>
          </a:p>
        </p:txBody>
      </p:sp>
      <p:sp>
        <p:nvSpPr>
          <p:cNvPr id="3" name="Content Placeholder 2"/>
          <p:cNvSpPr>
            <a:spLocks noGrp="1"/>
          </p:cNvSpPr>
          <p:nvPr>
            <p:ph idx="1"/>
          </p:nvPr>
        </p:nvSpPr>
        <p:spPr>
          <a:xfrm>
            <a:off x="1397000" y="3352800"/>
            <a:ext cx="10464800" cy="3060700"/>
          </a:xfrm>
        </p:spPr>
        <p:txBody>
          <a:bodyPr/>
          <a:lstStyle/>
          <a:p>
            <a:r>
              <a:rPr lang="en-US" dirty="0" smtClean="0"/>
              <a:t>Each Transport typically has a built in security layer that you can use </a:t>
            </a:r>
          </a:p>
          <a:p>
            <a:pPr lvl="1"/>
            <a:r>
              <a:rPr lang="en-US" dirty="0" smtClean="0"/>
              <a:t>HTTP using SSL</a:t>
            </a:r>
          </a:p>
          <a:p>
            <a:pPr lvl="1"/>
            <a:r>
              <a:rPr lang="en-US" dirty="0" smtClean="0"/>
              <a:t>TCP/NP using Kerberos</a:t>
            </a:r>
          </a:p>
          <a:p>
            <a:pPr lvl="1"/>
            <a:r>
              <a:rPr lang="en-US" dirty="0" smtClean="0"/>
              <a:t>MSMQ using certificates</a:t>
            </a:r>
          </a:p>
          <a:p>
            <a:r>
              <a:rPr lang="en-US" dirty="0" smtClean="0"/>
              <a:t>Provides point to point security between nodes</a:t>
            </a:r>
            <a:endParaRPr lang="en-US" dirty="0"/>
          </a:p>
        </p:txBody>
      </p:sp>
      <p:pic>
        <p:nvPicPr>
          <p:cNvPr id="5122" name="Picture 2" descr="http://docs.oracle.com/cd/E19316-01/820-3746/images/WSS-ST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354" y="6553200"/>
            <a:ext cx="6786880" cy="231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530025"/>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2209800"/>
            <a:ext cx="10464800" cy="1193800"/>
          </a:xfrm>
        </p:spPr>
        <p:txBody>
          <a:bodyPr/>
          <a:lstStyle/>
          <a:p>
            <a:r>
              <a:rPr lang="en-US" sz="6000" dirty="0" smtClean="0"/>
              <a:t>Transport Security Trade-Offs</a:t>
            </a:r>
            <a:endParaRPr lang="en-US" sz="6000" dirty="0"/>
          </a:p>
        </p:txBody>
      </p:sp>
      <p:sp>
        <p:nvSpPr>
          <p:cNvPr id="3" name="Content Placeholder 2"/>
          <p:cNvSpPr>
            <a:spLocks noGrp="1"/>
          </p:cNvSpPr>
          <p:nvPr>
            <p:ph idx="1"/>
          </p:nvPr>
        </p:nvSpPr>
        <p:spPr>
          <a:xfrm>
            <a:off x="1168400" y="3505200"/>
            <a:ext cx="10464800" cy="3060700"/>
          </a:xfrm>
        </p:spPr>
        <p:txBody>
          <a:bodyPr/>
          <a:lstStyle/>
          <a:p>
            <a:r>
              <a:rPr lang="en-US" dirty="0" smtClean="0"/>
              <a:t>Benefits</a:t>
            </a:r>
          </a:p>
          <a:p>
            <a:pPr lvl="1"/>
            <a:r>
              <a:rPr lang="en-US" dirty="0" smtClean="0"/>
              <a:t>Mature and well understood Security Model</a:t>
            </a:r>
          </a:p>
          <a:p>
            <a:pPr lvl="1"/>
            <a:r>
              <a:rPr lang="en-US" dirty="0" smtClean="0"/>
              <a:t>Better Performance</a:t>
            </a:r>
            <a:br>
              <a:rPr lang="en-US" dirty="0" smtClean="0"/>
            </a:br>
            <a:endParaRPr lang="en-US" dirty="0" smtClean="0"/>
          </a:p>
          <a:p>
            <a:r>
              <a:rPr lang="en-US" dirty="0" smtClean="0"/>
              <a:t>Drawbacks</a:t>
            </a:r>
          </a:p>
          <a:p>
            <a:pPr lvl="1"/>
            <a:r>
              <a:rPr lang="en-US" dirty="0" smtClean="0"/>
              <a:t>Constrains the type of client credentials</a:t>
            </a:r>
          </a:p>
          <a:p>
            <a:pPr lvl="1"/>
            <a:r>
              <a:rPr lang="en-US" dirty="0" smtClean="0"/>
              <a:t>You get point to point authentication, not end to end authentication</a:t>
            </a:r>
            <a:endParaRPr lang="en-US" dirty="0"/>
          </a:p>
        </p:txBody>
      </p:sp>
    </p:spTree>
    <p:extLst>
      <p:ext uri="{BB962C8B-B14F-4D97-AF65-F5344CB8AC3E}">
        <p14:creationId xmlns:p14="http://schemas.microsoft.com/office/powerpoint/2010/main" val="1746200919"/>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2514600"/>
            <a:ext cx="10464800" cy="1270000"/>
          </a:xfrm>
        </p:spPr>
        <p:txBody>
          <a:bodyPr/>
          <a:lstStyle/>
          <a:p>
            <a:r>
              <a:rPr lang="en-US" dirty="0" smtClean="0"/>
              <a:t>Message Security</a:t>
            </a:r>
            <a:endParaRPr lang="en-US" dirty="0"/>
          </a:p>
        </p:txBody>
      </p:sp>
      <p:sp>
        <p:nvSpPr>
          <p:cNvPr id="3" name="Content Placeholder 2"/>
          <p:cNvSpPr>
            <a:spLocks noGrp="1"/>
          </p:cNvSpPr>
          <p:nvPr>
            <p:ph idx="1"/>
          </p:nvPr>
        </p:nvSpPr>
        <p:spPr>
          <a:xfrm>
            <a:off x="1244600" y="4191000"/>
            <a:ext cx="10464800" cy="3060700"/>
          </a:xfrm>
        </p:spPr>
        <p:txBody>
          <a:bodyPr/>
          <a:lstStyle/>
          <a:p>
            <a:r>
              <a:rPr lang="en-US" dirty="0" smtClean="0"/>
              <a:t>Message Security pushes authentication down into SOAP headers</a:t>
            </a:r>
          </a:p>
          <a:p>
            <a:pPr lvl="1"/>
            <a:r>
              <a:rPr lang="en-US" dirty="0" smtClean="0"/>
              <a:t>Provides same security features as transport security</a:t>
            </a:r>
          </a:p>
          <a:p>
            <a:pPr lvl="1"/>
            <a:r>
              <a:rPr lang="en-US" dirty="0" smtClean="0"/>
              <a:t>But in transport-neutral way (pushes security into SOAP messages)</a:t>
            </a:r>
          </a:p>
          <a:p>
            <a:r>
              <a:rPr lang="en-US" dirty="0" smtClean="0"/>
              <a:t>Provides an end to end security solution across all nodes</a:t>
            </a:r>
            <a:endParaRPr lang="en-US" dirty="0"/>
          </a:p>
        </p:txBody>
      </p:sp>
    </p:spTree>
    <p:extLst>
      <p:ext uri="{BB962C8B-B14F-4D97-AF65-F5344CB8AC3E}">
        <p14:creationId xmlns:p14="http://schemas.microsoft.com/office/powerpoint/2010/main" val="3964913887"/>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529" y="1981200"/>
            <a:ext cx="10464800" cy="889000"/>
          </a:xfrm>
        </p:spPr>
        <p:txBody>
          <a:bodyPr/>
          <a:lstStyle/>
          <a:p>
            <a:r>
              <a:rPr lang="en-US" dirty="0" smtClean="0"/>
              <a:t>Interesting Analogy </a:t>
            </a:r>
            <a:r>
              <a:rPr lang="en-US" dirty="0" smtClean="0">
                <a:sym typeface="Wingdings" pitchFamily="2" charset="2"/>
              </a:rPr>
              <a:t></a:t>
            </a:r>
            <a:endParaRPr lang="en-US" dirty="0"/>
          </a:p>
        </p:txBody>
      </p:sp>
      <p:sp>
        <p:nvSpPr>
          <p:cNvPr id="3" name="Content Placeholder 2"/>
          <p:cNvSpPr>
            <a:spLocks noGrp="1"/>
          </p:cNvSpPr>
          <p:nvPr>
            <p:ph idx="1"/>
          </p:nvPr>
        </p:nvSpPr>
        <p:spPr>
          <a:xfrm>
            <a:off x="7802880" y="8413362"/>
            <a:ext cx="5201920" cy="584765"/>
          </a:xfrm>
        </p:spPr>
        <p:txBody>
          <a:bodyPr>
            <a:normAutofit fontScale="62500" lnSpcReduction="20000"/>
          </a:bodyPr>
          <a:lstStyle/>
          <a:p>
            <a:r>
              <a:rPr lang="en-US" sz="2000" dirty="0"/>
              <a:t>http://blogs.msdn.com/b/vbertocci/archive/2005/04/25/end-to-end-security-or-why-you-shouldn-t-drive-your-motorcycle-naked.aspx</a:t>
            </a:r>
          </a:p>
        </p:txBody>
      </p:sp>
      <p:pic>
        <p:nvPicPr>
          <p:cNvPr id="7170" name="Picture 2" descr="http://www.maseghepensu.it/oldblogrecovery/End2EndSecu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2971800"/>
            <a:ext cx="9099971" cy="538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97465"/>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854200"/>
            <a:ext cx="10718800" cy="3302000"/>
          </a:xfrm>
        </p:spPr>
        <p:txBody>
          <a:bodyPr/>
          <a:lstStyle/>
          <a:p>
            <a:r>
              <a:rPr lang="en-US" dirty="0" smtClean="0"/>
              <a:t>Message Security Tradeoffs</a:t>
            </a:r>
            <a:endParaRPr lang="en-US" dirty="0"/>
          </a:p>
        </p:txBody>
      </p:sp>
      <p:sp>
        <p:nvSpPr>
          <p:cNvPr id="3" name="Content Placeholder 2"/>
          <p:cNvSpPr>
            <a:spLocks noGrp="1"/>
          </p:cNvSpPr>
          <p:nvPr>
            <p:ph idx="1"/>
          </p:nvPr>
        </p:nvSpPr>
        <p:spPr>
          <a:xfrm>
            <a:off x="1625600" y="5181600"/>
            <a:ext cx="10464800" cy="3060700"/>
          </a:xfrm>
        </p:spPr>
        <p:txBody>
          <a:bodyPr>
            <a:normAutofit fontScale="85000" lnSpcReduction="20000"/>
          </a:bodyPr>
          <a:lstStyle/>
          <a:p>
            <a:r>
              <a:rPr lang="en-US" dirty="0" smtClean="0"/>
              <a:t>Benefits</a:t>
            </a:r>
          </a:p>
          <a:p>
            <a:pPr lvl="1"/>
            <a:r>
              <a:rPr lang="en-US" dirty="0" smtClean="0"/>
              <a:t>Supports a wide variety of </a:t>
            </a:r>
            <a:r>
              <a:rPr lang="en-US" dirty="0" err="1" smtClean="0"/>
              <a:t>crednentials</a:t>
            </a:r>
            <a:endParaRPr lang="en-US" dirty="0" smtClean="0"/>
          </a:p>
          <a:p>
            <a:pPr lvl="1"/>
            <a:r>
              <a:rPr lang="en-US" dirty="0" smtClean="0"/>
              <a:t>Largely independent of transport</a:t>
            </a:r>
          </a:p>
          <a:p>
            <a:pPr lvl="1"/>
            <a:r>
              <a:rPr lang="en-US" dirty="0" smtClean="0"/>
              <a:t>Supports end to end authentication</a:t>
            </a:r>
          </a:p>
          <a:p>
            <a:pPr lvl="1"/>
            <a:r>
              <a:rPr lang="en-US" dirty="0" smtClean="0"/>
              <a:t>Multiple WCF extensibility hooks</a:t>
            </a:r>
          </a:p>
          <a:p>
            <a:r>
              <a:rPr lang="en-US" dirty="0" smtClean="0"/>
              <a:t>Drawbacks</a:t>
            </a:r>
          </a:p>
          <a:p>
            <a:pPr lvl="1"/>
            <a:r>
              <a:rPr lang="en-US" dirty="0" smtClean="0"/>
              <a:t>Newer isn’t always better for security</a:t>
            </a:r>
          </a:p>
          <a:p>
            <a:pPr lvl="1"/>
            <a:r>
              <a:rPr lang="en-US" dirty="0" smtClean="0"/>
              <a:t>WS-* isn’t as broadly adopted as SSL</a:t>
            </a:r>
          </a:p>
          <a:p>
            <a:pPr lvl="1"/>
            <a:r>
              <a:rPr lang="en-US" dirty="0" err="1" smtClean="0"/>
              <a:t>Perf</a:t>
            </a:r>
            <a:r>
              <a:rPr lang="en-US" dirty="0" smtClean="0"/>
              <a:t> can be significantly worse</a:t>
            </a:r>
            <a:endParaRPr lang="en-US" dirty="0"/>
          </a:p>
        </p:txBody>
      </p:sp>
    </p:spTree>
    <p:extLst>
      <p:ext uri="{BB962C8B-B14F-4D97-AF65-F5344CB8AC3E}">
        <p14:creationId xmlns:p14="http://schemas.microsoft.com/office/powerpoint/2010/main" val="2300434744"/>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133600"/>
            <a:ext cx="10464800" cy="1498600"/>
          </a:xfrm>
        </p:spPr>
        <p:txBody>
          <a:bodyPr/>
          <a:lstStyle/>
          <a:p>
            <a:r>
              <a:rPr lang="en-US" dirty="0" smtClean="0"/>
              <a:t>Mixed Mode</a:t>
            </a:r>
            <a:endParaRPr lang="en-US" dirty="0"/>
          </a:p>
        </p:txBody>
      </p:sp>
      <p:sp>
        <p:nvSpPr>
          <p:cNvPr id="3" name="Content Placeholder 2"/>
          <p:cNvSpPr>
            <a:spLocks noGrp="1"/>
          </p:cNvSpPr>
          <p:nvPr>
            <p:ph idx="1"/>
          </p:nvPr>
        </p:nvSpPr>
        <p:spPr>
          <a:xfrm>
            <a:off x="1244600" y="4114800"/>
            <a:ext cx="10464800" cy="4267200"/>
          </a:xfrm>
        </p:spPr>
        <p:txBody>
          <a:bodyPr>
            <a:normAutofit/>
          </a:bodyPr>
          <a:lstStyle/>
          <a:p>
            <a:r>
              <a:rPr lang="en-US" dirty="0" err="1" smtClean="0"/>
              <a:t>TransportwithMessageCredential</a:t>
            </a:r>
            <a:endParaRPr lang="en-US" dirty="0" smtClean="0"/>
          </a:p>
          <a:p>
            <a:pPr lvl="1"/>
            <a:r>
              <a:rPr lang="en-US" dirty="0" smtClean="0"/>
              <a:t>Speed and maturity of transport security</a:t>
            </a:r>
          </a:p>
          <a:p>
            <a:pPr lvl="1"/>
            <a:r>
              <a:rPr lang="en-US" dirty="0" smtClean="0"/>
              <a:t>Flexibility of client </a:t>
            </a:r>
            <a:r>
              <a:rPr lang="en-US" dirty="0" err="1" smtClean="0"/>
              <a:t>credentail</a:t>
            </a:r>
            <a:r>
              <a:rPr lang="en-US" dirty="0" smtClean="0"/>
              <a:t> types </a:t>
            </a:r>
            <a:r>
              <a:rPr lang="en-US" dirty="0" err="1" smtClean="0"/>
              <a:t>embdeed</a:t>
            </a:r>
            <a:r>
              <a:rPr lang="en-US" dirty="0" smtClean="0"/>
              <a:t> in message</a:t>
            </a:r>
          </a:p>
          <a:p>
            <a:r>
              <a:rPr lang="en-US" dirty="0" smtClean="0"/>
              <a:t>Transport security typically supplied by SSL</a:t>
            </a:r>
          </a:p>
          <a:p>
            <a:pPr lvl="1"/>
            <a:r>
              <a:rPr lang="en-US" dirty="0" smtClean="0"/>
              <a:t>Authenticates service to client via service’s certificate</a:t>
            </a:r>
          </a:p>
          <a:p>
            <a:pPr lvl="1"/>
            <a:r>
              <a:rPr lang="en-US" dirty="0" smtClean="0"/>
              <a:t>Sign and encrypt payload</a:t>
            </a:r>
          </a:p>
          <a:p>
            <a:r>
              <a:rPr lang="en-US" dirty="0" smtClean="0"/>
              <a:t>WS-Security header holds client credential</a:t>
            </a:r>
          </a:p>
          <a:p>
            <a:pPr lvl="1"/>
            <a:r>
              <a:rPr lang="en-US" dirty="0" smtClean="0"/>
              <a:t>Opens Up many options for credential format</a:t>
            </a:r>
            <a:endParaRPr lang="en-US" dirty="0"/>
          </a:p>
        </p:txBody>
      </p:sp>
    </p:spTree>
    <p:extLst>
      <p:ext uri="{BB962C8B-B14F-4D97-AF65-F5344CB8AC3E}">
        <p14:creationId xmlns:p14="http://schemas.microsoft.com/office/powerpoint/2010/main" val="4186358221"/>
      </p:ext>
    </p:extLst>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286000"/>
            <a:ext cx="10464800" cy="1270000"/>
          </a:xfrm>
        </p:spPr>
        <p:txBody>
          <a:bodyPr>
            <a:noAutofit/>
          </a:bodyPr>
          <a:lstStyle/>
          <a:p>
            <a:r>
              <a:rPr lang="en-US" sz="4800" dirty="0" smtClean="0"/>
              <a:t>Authentication in standard bindings</a:t>
            </a:r>
            <a:endParaRPr lang="en-US" sz="4800" dirty="0"/>
          </a:p>
        </p:txBody>
      </p:sp>
      <p:graphicFrame>
        <p:nvGraphicFramePr>
          <p:cNvPr id="4" name="Table 3"/>
          <p:cNvGraphicFramePr>
            <a:graphicFrameLocks noGrp="1"/>
          </p:cNvGraphicFramePr>
          <p:nvPr>
            <p:extLst>
              <p:ext uri="{D42A27DB-BD31-4B8C-83A1-F6EECF244321}">
                <p14:modId xmlns:p14="http://schemas.microsoft.com/office/powerpoint/2010/main" val="3998276158"/>
              </p:ext>
            </p:extLst>
          </p:nvPr>
        </p:nvGraphicFramePr>
        <p:xfrm>
          <a:off x="1549400" y="3657600"/>
          <a:ext cx="9861973" cy="4860544"/>
        </p:xfrm>
        <a:graphic>
          <a:graphicData uri="http://schemas.openxmlformats.org/drawingml/2006/table">
            <a:tbl>
              <a:tblPr firstRow="1" bandRow="1">
                <a:tableStyleId>{5C22544A-7EE6-4342-B048-85BDC9FD1C3A}</a:tableStyleId>
              </a:tblPr>
              <a:tblGrid>
                <a:gridCol w="3733800"/>
                <a:gridCol w="1901613"/>
                <a:gridCol w="1761067"/>
                <a:gridCol w="2465493"/>
              </a:tblGrid>
              <a:tr h="1300480">
                <a:tc>
                  <a:txBody>
                    <a:bodyPr/>
                    <a:lstStyle/>
                    <a:p>
                      <a:r>
                        <a:rPr lang="en-US" sz="2600" dirty="0" smtClean="0"/>
                        <a:t>Binding Name</a:t>
                      </a:r>
                      <a:endParaRPr lang="en-US" sz="2600" dirty="0"/>
                    </a:p>
                  </a:txBody>
                  <a:tcPr marL="130048" marR="130048" marT="65024" marB="65024"/>
                </a:tc>
                <a:tc>
                  <a:txBody>
                    <a:bodyPr/>
                    <a:lstStyle/>
                    <a:p>
                      <a:r>
                        <a:rPr lang="en-US" sz="2600" dirty="0" smtClean="0"/>
                        <a:t>Transport</a:t>
                      </a:r>
                      <a:endParaRPr lang="en-US" sz="2600" dirty="0"/>
                    </a:p>
                  </a:txBody>
                  <a:tcPr marL="130048" marR="130048" marT="65024" marB="65024"/>
                </a:tc>
                <a:tc>
                  <a:txBody>
                    <a:bodyPr/>
                    <a:lstStyle/>
                    <a:p>
                      <a:r>
                        <a:rPr lang="en-US" sz="2600" dirty="0" smtClean="0"/>
                        <a:t>Message</a:t>
                      </a:r>
                      <a:endParaRPr lang="en-US" sz="2600" dirty="0"/>
                    </a:p>
                  </a:txBody>
                  <a:tcPr marL="130048" marR="130048" marT="65024" marB="65024"/>
                </a:tc>
                <a:tc>
                  <a:txBody>
                    <a:bodyPr/>
                    <a:lstStyle/>
                    <a:p>
                      <a:r>
                        <a:rPr lang="en-US" sz="2600" dirty="0" smtClean="0"/>
                        <a:t>Default Client Credential</a:t>
                      </a:r>
                      <a:endParaRPr lang="en-US" sz="2600" dirty="0"/>
                    </a:p>
                  </a:txBody>
                  <a:tcPr marL="130048" marR="130048" marT="65024" marB="65024"/>
                </a:tc>
              </a:tr>
              <a:tr h="520192">
                <a:tc>
                  <a:txBody>
                    <a:bodyPr/>
                    <a:lstStyle/>
                    <a:p>
                      <a:r>
                        <a:rPr lang="en-US" sz="2600" dirty="0" err="1" smtClean="0"/>
                        <a:t>BasicHttpBinding</a:t>
                      </a:r>
                      <a:endParaRPr lang="en-US" sz="2600" dirty="0"/>
                    </a:p>
                  </a:txBody>
                  <a:tcPr marL="130048" marR="130048" marT="65024" marB="65024"/>
                </a:tc>
                <a:tc>
                  <a:txBody>
                    <a:bodyPr/>
                    <a:lstStyle/>
                    <a:p>
                      <a:r>
                        <a:rPr lang="en-US" sz="2600" dirty="0" smtClean="0"/>
                        <a:t>Supported</a:t>
                      </a:r>
                      <a:endParaRPr lang="en-US" sz="2600" dirty="0"/>
                    </a:p>
                  </a:txBody>
                  <a:tcPr marL="130048" marR="130048" marT="65024" marB="65024"/>
                </a:tc>
                <a:tc>
                  <a:txBody>
                    <a:bodyPr/>
                    <a:lstStyle/>
                    <a:p>
                      <a:r>
                        <a:rPr lang="en-US" sz="2600" dirty="0" smtClean="0"/>
                        <a:t>Supported</a:t>
                      </a:r>
                      <a:endParaRPr lang="en-US" sz="2600" dirty="0"/>
                    </a:p>
                  </a:txBody>
                  <a:tcPr marL="130048" marR="130048" marT="65024" marB="65024"/>
                </a:tc>
                <a:tc>
                  <a:txBody>
                    <a:bodyPr/>
                    <a:lstStyle/>
                    <a:p>
                      <a:r>
                        <a:rPr lang="en-US" sz="2600" dirty="0" smtClean="0"/>
                        <a:t>None</a:t>
                      </a:r>
                      <a:endParaRPr lang="en-US" sz="2600" dirty="0"/>
                    </a:p>
                  </a:txBody>
                  <a:tcPr marL="130048" marR="130048" marT="65024" marB="65024"/>
                </a:tc>
              </a:tr>
              <a:tr h="520192">
                <a:tc>
                  <a:txBody>
                    <a:bodyPr/>
                    <a:lstStyle/>
                    <a:p>
                      <a:r>
                        <a:rPr lang="en-US" sz="2600" dirty="0" smtClean="0"/>
                        <a:t>WSHttpBinding</a:t>
                      </a:r>
                      <a:endParaRPr lang="en-US" sz="2600" dirty="0"/>
                    </a:p>
                  </a:txBody>
                  <a:tcPr marL="130048" marR="130048" marT="65024" marB="650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Supported</a:t>
                      </a:r>
                    </a:p>
                  </a:txBody>
                  <a:tcPr marL="130048" marR="130048" marT="65024" marB="65024"/>
                </a:tc>
                <a:tc>
                  <a:txBody>
                    <a:bodyPr/>
                    <a:lstStyle/>
                    <a:p>
                      <a:r>
                        <a:rPr lang="en-US" sz="2600" dirty="0" smtClean="0"/>
                        <a:t>Default</a:t>
                      </a:r>
                      <a:endParaRPr lang="en-US" sz="2600" dirty="0"/>
                    </a:p>
                  </a:txBody>
                  <a:tcPr marL="130048" marR="130048" marT="65024" marB="65024"/>
                </a:tc>
                <a:tc>
                  <a:txBody>
                    <a:bodyPr/>
                    <a:lstStyle/>
                    <a:p>
                      <a:r>
                        <a:rPr lang="en-US" sz="2600" dirty="0" smtClean="0"/>
                        <a:t>Windows</a:t>
                      </a:r>
                      <a:endParaRPr lang="en-US" sz="2600" dirty="0"/>
                    </a:p>
                  </a:txBody>
                  <a:tcPr marL="130048" marR="130048" marT="65024" marB="65024"/>
                </a:tc>
              </a:tr>
              <a:tr h="520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err="1" smtClean="0"/>
                        <a:t>WSDualHttpBinding</a:t>
                      </a:r>
                      <a:endParaRPr lang="en-US" sz="2600" dirty="0" smtClean="0"/>
                    </a:p>
                  </a:txBody>
                  <a:tcPr marL="130048" marR="130048" marT="65024" marB="650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Supported</a:t>
                      </a:r>
                      <a:endParaRPr lang="en-US" sz="2600" dirty="0"/>
                    </a:p>
                  </a:txBody>
                  <a:tcPr marL="130048" marR="130048" marT="65024" marB="650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Default</a:t>
                      </a:r>
                    </a:p>
                  </a:txBody>
                  <a:tcPr marL="130048" marR="130048" marT="65024" marB="65024"/>
                </a:tc>
                <a:tc>
                  <a:txBody>
                    <a:bodyPr/>
                    <a:lstStyle/>
                    <a:p>
                      <a:r>
                        <a:rPr lang="en-US" sz="2600" dirty="0" smtClean="0"/>
                        <a:t>Windows</a:t>
                      </a:r>
                      <a:endParaRPr lang="en-US" sz="2600" dirty="0"/>
                    </a:p>
                  </a:txBody>
                  <a:tcPr marL="130048" marR="130048" marT="65024" marB="65024"/>
                </a:tc>
              </a:tr>
              <a:tr h="520192">
                <a:tc>
                  <a:txBody>
                    <a:bodyPr/>
                    <a:lstStyle/>
                    <a:p>
                      <a:r>
                        <a:rPr lang="en-US" sz="2600" dirty="0" err="1" smtClean="0"/>
                        <a:t>NetTcpBinding</a:t>
                      </a:r>
                      <a:endParaRPr lang="en-US" sz="2600" dirty="0"/>
                    </a:p>
                  </a:txBody>
                  <a:tcPr marL="130048" marR="130048" marT="65024" marB="65024"/>
                </a:tc>
                <a:tc>
                  <a:txBody>
                    <a:bodyPr/>
                    <a:lstStyle/>
                    <a:p>
                      <a:r>
                        <a:rPr lang="en-US" sz="2600" dirty="0" smtClean="0"/>
                        <a:t>Default</a:t>
                      </a:r>
                      <a:endParaRPr lang="en-US" sz="2600" dirty="0"/>
                    </a:p>
                  </a:txBody>
                  <a:tcPr marL="130048" marR="130048" marT="65024" marB="65024"/>
                </a:tc>
                <a:tc>
                  <a:txBody>
                    <a:bodyPr/>
                    <a:lstStyle/>
                    <a:p>
                      <a:r>
                        <a:rPr lang="en-US" sz="2600" dirty="0" smtClean="0"/>
                        <a:t>Supported</a:t>
                      </a:r>
                      <a:endParaRPr lang="en-US" sz="2600" dirty="0"/>
                    </a:p>
                  </a:txBody>
                  <a:tcPr marL="130048" marR="130048" marT="65024" marB="65024"/>
                </a:tc>
                <a:tc>
                  <a:txBody>
                    <a:bodyPr/>
                    <a:lstStyle/>
                    <a:p>
                      <a:r>
                        <a:rPr lang="en-US" sz="2600" dirty="0" smtClean="0"/>
                        <a:t>Windows</a:t>
                      </a:r>
                      <a:endParaRPr lang="en-US" sz="2600" dirty="0"/>
                    </a:p>
                  </a:txBody>
                  <a:tcPr marL="130048" marR="130048" marT="65024" marB="65024"/>
                </a:tc>
              </a:tr>
              <a:tr h="910336">
                <a:tc>
                  <a:txBody>
                    <a:bodyPr/>
                    <a:lstStyle/>
                    <a:p>
                      <a:r>
                        <a:rPr lang="en-US" sz="2600" dirty="0" err="1" smtClean="0"/>
                        <a:t>NetNamedPipesBinding</a:t>
                      </a:r>
                      <a:endParaRPr lang="en-US" sz="2600" dirty="0"/>
                    </a:p>
                  </a:txBody>
                  <a:tcPr marL="130048" marR="130048" marT="65024" marB="65024"/>
                </a:tc>
                <a:tc>
                  <a:txBody>
                    <a:bodyPr/>
                    <a:lstStyle/>
                    <a:p>
                      <a:r>
                        <a:rPr lang="en-US" sz="2600" dirty="0" smtClean="0"/>
                        <a:t>Default</a:t>
                      </a:r>
                      <a:endParaRPr lang="en-US" sz="2600" dirty="0"/>
                    </a:p>
                  </a:txBody>
                  <a:tcPr marL="130048" marR="130048" marT="65024" marB="65024"/>
                </a:tc>
                <a:tc>
                  <a:txBody>
                    <a:bodyPr/>
                    <a:lstStyle/>
                    <a:p>
                      <a:r>
                        <a:rPr lang="en-US" sz="2600" dirty="0" smtClean="0"/>
                        <a:t>Supported</a:t>
                      </a:r>
                      <a:endParaRPr lang="en-US" sz="2600" dirty="0"/>
                    </a:p>
                  </a:txBody>
                  <a:tcPr marL="130048" marR="130048" marT="65024" marB="65024"/>
                </a:tc>
                <a:tc>
                  <a:txBody>
                    <a:bodyPr/>
                    <a:lstStyle/>
                    <a:p>
                      <a:endParaRPr lang="en-US" sz="2600" dirty="0"/>
                    </a:p>
                  </a:txBody>
                  <a:tcPr marL="130048" marR="130048" marT="65024" marB="65024"/>
                </a:tc>
              </a:tr>
              <a:tr h="520192">
                <a:tc>
                  <a:txBody>
                    <a:bodyPr/>
                    <a:lstStyle/>
                    <a:p>
                      <a:r>
                        <a:rPr lang="en-US" sz="2600" dirty="0" err="1" smtClean="0"/>
                        <a:t>NetMsmqBinding</a:t>
                      </a:r>
                      <a:endParaRPr lang="en-US" sz="2600" dirty="0"/>
                    </a:p>
                  </a:txBody>
                  <a:tcPr marL="130048" marR="130048" marT="65024" marB="65024"/>
                </a:tc>
                <a:tc>
                  <a:txBody>
                    <a:bodyPr/>
                    <a:lstStyle/>
                    <a:p>
                      <a:r>
                        <a:rPr lang="en-US" sz="2600" dirty="0" smtClean="0"/>
                        <a:t>Default</a:t>
                      </a:r>
                      <a:endParaRPr lang="en-US" sz="2600" dirty="0"/>
                    </a:p>
                  </a:txBody>
                  <a:tcPr marL="130048" marR="130048" marT="65024" marB="65024"/>
                </a:tc>
                <a:tc>
                  <a:txBody>
                    <a:bodyPr/>
                    <a:lstStyle/>
                    <a:p>
                      <a:r>
                        <a:rPr lang="en-US" sz="2600" dirty="0" smtClean="0"/>
                        <a:t>Supported</a:t>
                      </a:r>
                      <a:endParaRPr lang="en-US" sz="2600" dirty="0"/>
                    </a:p>
                  </a:txBody>
                  <a:tcPr marL="130048" marR="130048" marT="65024" marB="65024"/>
                </a:tc>
                <a:tc>
                  <a:txBody>
                    <a:bodyPr/>
                    <a:lstStyle/>
                    <a:p>
                      <a:endParaRPr lang="en-US" sz="2600" dirty="0"/>
                    </a:p>
                  </a:txBody>
                  <a:tcPr marL="130048" marR="130048" marT="65024" marB="65024"/>
                </a:tc>
              </a:tr>
            </a:tbl>
          </a:graphicData>
        </a:graphic>
      </p:graphicFrame>
    </p:spTree>
    <p:extLst>
      <p:ext uri="{BB962C8B-B14F-4D97-AF65-F5344CB8AC3E}">
        <p14:creationId xmlns:p14="http://schemas.microsoft.com/office/powerpoint/2010/main" val="1626836805"/>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2133600"/>
            <a:ext cx="10464800" cy="1422400"/>
          </a:xfrm>
        </p:spPr>
        <p:txBody>
          <a:bodyPr/>
          <a:lstStyle/>
          <a:p>
            <a:r>
              <a:rPr lang="en-US" dirty="0" smtClean="0"/>
              <a:t>Security Call Context</a:t>
            </a:r>
            <a:endParaRPr lang="en-US" dirty="0"/>
          </a:p>
        </p:txBody>
      </p:sp>
      <p:sp>
        <p:nvSpPr>
          <p:cNvPr id="3" name="Content Placeholder 2"/>
          <p:cNvSpPr>
            <a:spLocks noGrp="1"/>
          </p:cNvSpPr>
          <p:nvPr>
            <p:ph idx="1"/>
          </p:nvPr>
        </p:nvSpPr>
        <p:spPr>
          <a:xfrm>
            <a:off x="1244600" y="3810000"/>
            <a:ext cx="10490200" cy="4991100"/>
          </a:xfrm>
        </p:spPr>
        <p:txBody>
          <a:bodyPr>
            <a:normAutofit/>
          </a:bodyPr>
          <a:lstStyle/>
          <a:p>
            <a:r>
              <a:rPr lang="en-US" dirty="0" smtClean="0"/>
              <a:t>Every secure WCF operation has a </a:t>
            </a:r>
            <a:r>
              <a:rPr lang="en-US" dirty="0" err="1" smtClean="0"/>
              <a:t>ServiceSecurityContext</a:t>
            </a:r>
            <a:r>
              <a:rPr lang="en-US" dirty="0" smtClean="0"/>
              <a:t> object</a:t>
            </a:r>
          </a:p>
          <a:p>
            <a:pPr lvl="1"/>
            <a:r>
              <a:rPr lang="en-US" dirty="0" err="1" smtClean="0"/>
              <a:t>ServiceSecurityContext.Current</a:t>
            </a:r>
            <a:endParaRPr lang="en-US" dirty="0" smtClean="0"/>
          </a:p>
          <a:p>
            <a:pPr lvl="1"/>
            <a:r>
              <a:rPr lang="en-US" dirty="0" err="1" smtClean="0"/>
              <a:t>OperationContext.ServiceSecurityContext</a:t>
            </a:r>
            <a:r>
              <a:rPr lang="en-US" dirty="0" smtClean="0"/>
              <a:t> </a:t>
            </a:r>
          </a:p>
          <a:p>
            <a:r>
              <a:rPr lang="en-US" dirty="0" smtClean="0"/>
              <a:t>The context object provides you with information about the caller</a:t>
            </a:r>
          </a:p>
          <a:p>
            <a:pPr lvl="1"/>
            <a:r>
              <a:rPr lang="en-US" dirty="0" smtClean="0"/>
              <a:t>Use </a:t>
            </a:r>
            <a:r>
              <a:rPr lang="en-US" dirty="0" err="1" smtClean="0"/>
              <a:t>PrimaryIdentity</a:t>
            </a:r>
            <a:r>
              <a:rPr lang="en-US" dirty="0" smtClean="0"/>
              <a:t> or </a:t>
            </a:r>
            <a:r>
              <a:rPr lang="en-US" dirty="0" err="1" smtClean="0"/>
              <a:t>WindowsIdentity</a:t>
            </a:r>
            <a:r>
              <a:rPr lang="en-US" dirty="0" smtClean="0"/>
              <a:t> to access the </a:t>
            </a:r>
            <a:r>
              <a:rPr lang="en-US" dirty="0" err="1" smtClean="0"/>
              <a:t>IIdentity</a:t>
            </a:r>
            <a:r>
              <a:rPr lang="en-US" dirty="0" smtClean="0"/>
              <a:t> </a:t>
            </a:r>
            <a:r>
              <a:rPr lang="en-US" dirty="0" smtClean="0"/>
              <a:t>object</a:t>
            </a:r>
          </a:p>
          <a:p>
            <a:pPr lvl="1"/>
            <a:r>
              <a:rPr lang="en-US" dirty="0" err="1" smtClean="0"/>
              <a:t>IsAnonymous</a:t>
            </a:r>
            <a:r>
              <a:rPr lang="en-US" dirty="0" smtClean="0"/>
              <a:t> will tell you if it was an anonymous call</a:t>
            </a:r>
            <a:endParaRPr lang="en-US" dirty="0"/>
          </a:p>
        </p:txBody>
      </p:sp>
    </p:spTree>
    <p:extLst>
      <p:ext uri="{BB962C8B-B14F-4D97-AF65-F5344CB8AC3E}">
        <p14:creationId xmlns:p14="http://schemas.microsoft.com/office/powerpoint/2010/main" val="1415258443"/>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2209800"/>
            <a:ext cx="10591800" cy="863600"/>
          </a:xfrm>
        </p:spPr>
        <p:txBody>
          <a:bodyPr/>
          <a:lstStyle/>
          <a:p>
            <a:r>
              <a:rPr lang="en-US" sz="6000" dirty="0" smtClean="0"/>
              <a:t>Service Oriented Architecture</a:t>
            </a:r>
            <a:endParaRPr lang="en-US" sz="6000" dirty="0"/>
          </a:p>
        </p:txBody>
      </p:sp>
      <p:sp>
        <p:nvSpPr>
          <p:cNvPr id="3" name="Content Placeholder 2"/>
          <p:cNvSpPr>
            <a:spLocks noGrp="1"/>
          </p:cNvSpPr>
          <p:nvPr>
            <p:ph idx="1"/>
          </p:nvPr>
        </p:nvSpPr>
        <p:spPr>
          <a:xfrm>
            <a:off x="635000" y="3048000"/>
            <a:ext cx="11704320" cy="4978966"/>
          </a:xfrm>
        </p:spPr>
        <p:txBody>
          <a:bodyPr/>
          <a:lstStyle/>
          <a:p>
            <a:r>
              <a:rPr lang="en-US" sz="3400" dirty="0"/>
              <a:t>A service-oriented architecture (SOA) is a set of principles and methodologies for designing and developing software in the form of interoperable services. </a:t>
            </a:r>
          </a:p>
          <a:p>
            <a:endParaRPr lang="en-US" dirty="0"/>
          </a:p>
        </p:txBody>
      </p:sp>
      <p:pic>
        <p:nvPicPr>
          <p:cNvPr id="11266" name="Picture 2" descr="http://i.msdn.microsoft.com/dynimg/IC4008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4800600"/>
            <a:ext cx="5093547" cy="377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21167"/>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2286000"/>
            <a:ext cx="10464800" cy="1346200"/>
          </a:xfrm>
        </p:spPr>
        <p:txBody>
          <a:bodyPr/>
          <a:lstStyle/>
          <a:p>
            <a:r>
              <a:rPr lang="en-US" dirty="0" smtClean="0"/>
              <a:t>Authorization Options</a:t>
            </a:r>
            <a:endParaRPr lang="en-US" dirty="0"/>
          </a:p>
        </p:txBody>
      </p:sp>
      <p:sp>
        <p:nvSpPr>
          <p:cNvPr id="3" name="Content Placeholder 2"/>
          <p:cNvSpPr>
            <a:spLocks noGrp="1"/>
          </p:cNvSpPr>
          <p:nvPr>
            <p:ph idx="1"/>
          </p:nvPr>
        </p:nvSpPr>
        <p:spPr>
          <a:xfrm>
            <a:off x="1549400" y="3657600"/>
            <a:ext cx="10185400" cy="5143500"/>
          </a:xfrm>
        </p:spPr>
        <p:txBody>
          <a:bodyPr>
            <a:normAutofit lnSpcReduction="10000"/>
          </a:bodyPr>
          <a:lstStyle/>
          <a:p>
            <a:r>
              <a:rPr lang="en-US" dirty="0" smtClean="0"/>
              <a:t>Role-based Access Control</a:t>
            </a:r>
          </a:p>
          <a:p>
            <a:pPr lvl="1"/>
            <a:r>
              <a:rPr lang="en-US" dirty="0" smtClean="0"/>
              <a:t>Windows groups a simple option (use </a:t>
            </a:r>
            <a:r>
              <a:rPr lang="en-US" dirty="0" err="1" smtClean="0"/>
              <a:t>Iprincipal</a:t>
            </a:r>
            <a:r>
              <a:rPr lang="en-US" dirty="0" smtClean="0"/>
              <a:t>)</a:t>
            </a:r>
          </a:p>
          <a:p>
            <a:pPr lvl="1"/>
            <a:r>
              <a:rPr lang="en-US" dirty="0" smtClean="0"/>
              <a:t>Use an ASP.NET role provider</a:t>
            </a:r>
          </a:p>
          <a:p>
            <a:pPr lvl="1"/>
            <a:r>
              <a:rPr lang="en-US" dirty="0" err="1" smtClean="0"/>
              <a:t>PrincipalPermission</a:t>
            </a:r>
            <a:r>
              <a:rPr lang="en-US" dirty="0" smtClean="0"/>
              <a:t> works reasonably well</a:t>
            </a:r>
          </a:p>
          <a:p>
            <a:r>
              <a:rPr lang="en-US" dirty="0" err="1" smtClean="0"/>
              <a:t>ServiceAuthorizationBehavior</a:t>
            </a:r>
            <a:endParaRPr lang="en-US" dirty="0" smtClean="0"/>
          </a:p>
          <a:p>
            <a:pPr lvl="1"/>
            <a:r>
              <a:rPr lang="en-US" dirty="0" smtClean="0"/>
              <a:t>Decision based on SOAP action &amp; client identity</a:t>
            </a:r>
          </a:p>
          <a:p>
            <a:pPr lvl="1"/>
            <a:r>
              <a:rPr lang="en-US" dirty="0" smtClean="0"/>
              <a:t>Fires earlier than </a:t>
            </a:r>
            <a:r>
              <a:rPr lang="en-US" dirty="0" err="1" smtClean="0"/>
              <a:t>PrincipalPermission</a:t>
            </a:r>
            <a:endParaRPr lang="en-US" dirty="0" smtClean="0"/>
          </a:p>
          <a:p>
            <a:pPr lvl="1"/>
            <a:r>
              <a:rPr lang="en-US" dirty="0" smtClean="0"/>
              <a:t>Keeps </a:t>
            </a:r>
            <a:r>
              <a:rPr lang="en-US" dirty="0" err="1" smtClean="0"/>
              <a:t>Authz</a:t>
            </a:r>
            <a:r>
              <a:rPr lang="en-US" dirty="0" smtClean="0"/>
              <a:t> logic out of service implementation</a:t>
            </a:r>
          </a:p>
          <a:p>
            <a:r>
              <a:rPr lang="en-US" dirty="0" smtClean="0"/>
              <a:t>Impersonation</a:t>
            </a:r>
          </a:p>
          <a:p>
            <a:pPr lvl="1"/>
            <a:r>
              <a:rPr lang="en-US" dirty="0" smtClean="0"/>
              <a:t>Only an option with windows </a:t>
            </a:r>
            <a:r>
              <a:rPr lang="en-US" dirty="0" err="1" smtClean="0"/>
              <a:t>crednetials</a:t>
            </a:r>
            <a:endParaRPr lang="en-US" dirty="0" smtClean="0"/>
          </a:p>
          <a:p>
            <a:pPr lvl="1"/>
            <a:r>
              <a:rPr lang="en-US" dirty="0" smtClean="0"/>
              <a:t>User </a:t>
            </a:r>
            <a:r>
              <a:rPr lang="en-US" dirty="0" err="1" smtClean="0"/>
              <a:t>WindowsIdentity.Impersonate</a:t>
            </a:r>
            <a:r>
              <a:rPr lang="en-US" dirty="0" smtClean="0"/>
              <a:t> or [</a:t>
            </a:r>
            <a:r>
              <a:rPr lang="en-US" dirty="0" err="1" smtClean="0"/>
              <a:t>OperationBehavior</a:t>
            </a:r>
            <a:r>
              <a:rPr lang="en-US" dirty="0" smtClean="0"/>
              <a:t>]</a:t>
            </a:r>
            <a:endParaRPr lang="en-US" dirty="0"/>
          </a:p>
        </p:txBody>
      </p:sp>
    </p:spTree>
    <p:extLst>
      <p:ext uri="{BB962C8B-B14F-4D97-AF65-F5344CB8AC3E}">
        <p14:creationId xmlns:p14="http://schemas.microsoft.com/office/powerpoint/2010/main" val="1929385548"/>
      </p:ext>
    </p:extLst>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2286000"/>
            <a:ext cx="10464800" cy="1270000"/>
          </a:xfrm>
        </p:spPr>
        <p:txBody>
          <a:bodyPr/>
          <a:lstStyle/>
          <a:p>
            <a:r>
              <a:rPr lang="en-US" dirty="0" smtClean="0"/>
              <a:t>Impersonation</a:t>
            </a:r>
            <a:endParaRPr lang="en-US" dirty="0"/>
          </a:p>
        </p:txBody>
      </p:sp>
      <p:sp>
        <p:nvSpPr>
          <p:cNvPr id="3" name="Content Placeholder 2"/>
          <p:cNvSpPr>
            <a:spLocks noGrp="1"/>
          </p:cNvSpPr>
          <p:nvPr>
            <p:ph idx="1"/>
          </p:nvPr>
        </p:nvSpPr>
        <p:spPr>
          <a:xfrm>
            <a:off x="1397000" y="3810000"/>
            <a:ext cx="10337800" cy="4991100"/>
          </a:xfrm>
        </p:spPr>
        <p:txBody>
          <a:bodyPr>
            <a:normAutofit/>
          </a:bodyPr>
          <a:lstStyle/>
          <a:p>
            <a:r>
              <a:rPr lang="en-US" dirty="0" smtClean="0"/>
              <a:t>Impersonation is a Windows Feature</a:t>
            </a:r>
          </a:p>
          <a:p>
            <a:pPr lvl="1"/>
            <a:r>
              <a:rPr lang="en-US" dirty="0" smtClean="0"/>
              <a:t>Must be using Windows authentication for this to work</a:t>
            </a:r>
          </a:p>
          <a:p>
            <a:pPr lvl="1"/>
            <a:r>
              <a:rPr lang="en-US" dirty="0" smtClean="0"/>
              <a:t>Easy to get this working for local resources</a:t>
            </a:r>
          </a:p>
          <a:p>
            <a:pPr lvl="1"/>
            <a:r>
              <a:rPr lang="en-US" dirty="0" smtClean="0"/>
              <a:t>Trickier for remote resources (requires delegation)</a:t>
            </a:r>
          </a:p>
          <a:p>
            <a:r>
              <a:rPr lang="en-US" dirty="0" smtClean="0"/>
              <a:t>Temporarily take on the client identity</a:t>
            </a:r>
          </a:p>
          <a:p>
            <a:pPr lvl="1"/>
            <a:r>
              <a:rPr lang="en-US" dirty="0" smtClean="0"/>
              <a:t>You’re passing the authorization problem to a system behind you</a:t>
            </a:r>
          </a:p>
          <a:p>
            <a:pPr lvl="1"/>
            <a:r>
              <a:rPr lang="en-US" dirty="0" smtClean="0"/>
              <a:t>Great when you’re accessing existing secure resources</a:t>
            </a:r>
          </a:p>
          <a:p>
            <a:pPr lvl="1"/>
            <a:r>
              <a:rPr lang="en-US" dirty="0" smtClean="0"/>
              <a:t>Can eliminate the need for you to implement </a:t>
            </a:r>
            <a:r>
              <a:rPr lang="en-US" dirty="0" err="1" smtClean="0"/>
              <a:t>authz</a:t>
            </a:r>
            <a:r>
              <a:rPr lang="en-US" dirty="0" smtClean="0"/>
              <a:t> in your app</a:t>
            </a:r>
          </a:p>
        </p:txBody>
      </p:sp>
    </p:spTree>
    <p:extLst>
      <p:ext uri="{BB962C8B-B14F-4D97-AF65-F5344CB8AC3E}">
        <p14:creationId xmlns:p14="http://schemas.microsoft.com/office/powerpoint/2010/main" val="3399845645"/>
      </p:ext>
    </p:extLst>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noChangeArrowheads="1"/>
          </p:cNvSpPr>
          <p:nvPr>
            <p:ph type="ctrTitle"/>
          </p:nvPr>
        </p:nvSpPr>
        <p:spPr>
          <a:xfrm>
            <a:off x="990600" y="3581400"/>
            <a:ext cx="11049000" cy="2590800"/>
          </a:xfrm>
          <a:noFill/>
          <a:ln/>
        </p:spPr>
        <p:txBody>
          <a:bodyPr/>
          <a:lstStyle/>
          <a:p>
            <a:r>
              <a:rPr lang="en-US" sz="8300"/>
              <a:t>Summary &amp; </a:t>
            </a:r>
            <a:br>
              <a:rPr lang="en-US" sz="8300"/>
            </a:br>
            <a:r>
              <a:rPr lang="en-US" sz="8300"/>
              <a:t>Conclusion</a:t>
            </a:r>
            <a:r>
              <a:rPr lang="en-US"/>
              <a:t> </a:t>
            </a:r>
          </a:p>
        </p:txBody>
      </p:sp>
    </p:spTree>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0" y="1981200"/>
            <a:ext cx="10642600" cy="6819900"/>
          </a:xfrm>
        </p:spPr>
        <p:txBody>
          <a:bodyPr>
            <a:normAutofit/>
          </a:bodyPr>
          <a:lstStyle/>
          <a:p>
            <a:r>
              <a:rPr lang="en-US" dirty="0" smtClean="0"/>
              <a:t>WCF provides three important security features</a:t>
            </a:r>
          </a:p>
          <a:p>
            <a:pPr lvl="1"/>
            <a:r>
              <a:rPr lang="en-US" dirty="0" smtClean="0"/>
              <a:t>Confidentiality</a:t>
            </a:r>
          </a:p>
          <a:p>
            <a:pPr lvl="1"/>
            <a:r>
              <a:rPr lang="en-US" dirty="0" smtClean="0"/>
              <a:t>Integrity</a:t>
            </a:r>
          </a:p>
          <a:p>
            <a:pPr lvl="1"/>
            <a:r>
              <a:rPr lang="en-US" dirty="0" smtClean="0"/>
              <a:t>Authentication</a:t>
            </a:r>
          </a:p>
          <a:p>
            <a:r>
              <a:rPr lang="en-US" dirty="0" smtClean="0"/>
              <a:t>Security is on by default in almost all bindings</a:t>
            </a:r>
          </a:p>
          <a:p>
            <a:pPr lvl="1"/>
            <a:r>
              <a:rPr lang="en-US" dirty="0" smtClean="0"/>
              <a:t>You configure transport vs. message using the security mode</a:t>
            </a:r>
          </a:p>
          <a:p>
            <a:pPr lvl="1"/>
            <a:r>
              <a:rPr lang="en-US" dirty="0" smtClean="0"/>
              <a:t>You configure authentication via the client </a:t>
            </a:r>
            <a:r>
              <a:rPr lang="en-US" dirty="0" smtClean="0"/>
              <a:t>credential </a:t>
            </a:r>
            <a:r>
              <a:rPr lang="en-US" dirty="0" smtClean="0"/>
              <a:t>type</a:t>
            </a:r>
          </a:p>
          <a:p>
            <a:r>
              <a:rPr lang="en-US" dirty="0" smtClean="0"/>
              <a:t>WCF provides numerous authorization options</a:t>
            </a:r>
          </a:p>
          <a:p>
            <a:pPr lvl="1"/>
            <a:r>
              <a:rPr lang="en-US" dirty="0" smtClean="0"/>
              <a:t>Impersonation</a:t>
            </a:r>
          </a:p>
          <a:p>
            <a:pPr lvl="1"/>
            <a:r>
              <a:rPr lang="en-US" dirty="0" smtClean="0"/>
              <a:t>Role-based access control via groups, roles or claims</a:t>
            </a:r>
          </a:p>
          <a:p>
            <a:pPr lvl="1"/>
            <a:r>
              <a:rPr lang="en-US" dirty="0" smtClean="0"/>
              <a:t>Service authorization behavior</a:t>
            </a:r>
            <a:endParaRPr lang="en-US" dirty="0"/>
          </a:p>
        </p:txBody>
      </p:sp>
    </p:spTree>
    <p:extLst>
      <p:ext uri="{BB962C8B-B14F-4D97-AF65-F5344CB8AC3E}">
        <p14:creationId xmlns:p14="http://schemas.microsoft.com/office/powerpoint/2010/main" val="3956093184"/>
      </p:ext>
    </p:extLst>
  </p:cSld>
  <p:clrMapOvr>
    <a:masterClrMapping/>
  </p:clrMapOvr>
  <p:transition spd="med">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286000"/>
            <a:ext cx="10464800" cy="965200"/>
          </a:xfrm>
        </p:spPr>
        <p:txBody>
          <a:bodyPr/>
          <a:lstStyle/>
          <a:p>
            <a:r>
              <a:rPr lang="en-US" dirty="0" smtClean="0"/>
              <a:t>References</a:t>
            </a:r>
            <a:endParaRPr lang="en-US" dirty="0"/>
          </a:p>
        </p:txBody>
      </p:sp>
      <p:sp>
        <p:nvSpPr>
          <p:cNvPr id="3" name="Content Placeholder 2"/>
          <p:cNvSpPr>
            <a:spLocks noGrp="1"/>
          </p:cNvSpPr>
          <p:nvPr>
            <p:ph idx="1"/>
          </p:nvPr>
        </p:nvSpPr>
        <p:spPr>
          <a:xfrm>
            <a:off x="1168400" y="3276600"/>
            <a:ext cx="10566400" cy="5524500"/>
          </a:xfrm>
          <a:ln>
            <a:solidFill>
              <a:schemeClr val="accent1"/>
            </a:solidFill>
          </a:ln>
        </p:spPr>
        <p:txBody>
          <a:bodyPr>
            <a:normAutofit fontScale="70000" lnSpcReduction="20000"/>
          </a:bodyPr>
          <a:lstStyle/>
          <a:p>
            <a:r>
              <a:rPr lang="en-US" dirty="0" smtClean="0"/>
              <a:t>Security in Windows Communication Foundation</a:t>
            </a:r>
            <a:br>
              <a:rPr lang="en-US" dirty="0" smtClean="0"/>
            </a:br>
            <a:r>
              <a:rPr lang="en-US" dirty="0" smtClean="0">
                <a:hlinkClick r:id="rId2"/>
              </a:rPr>
              <a:t>http://msdn.microsoft.com/en-us/magazine/cc163570.aspx</a:t>
            </a:r>
            <a:endParaRPr lang="en-US" dirty="0" smtClean="0"/>
          </a:p>
          <a:p>
            <a:endParaRPr lang="en-US" dirty="0" smtClean="0"/>
          </a:p>
          <a:p>
            <a:r>
              <a:rPr lang="en-US" dirty="0" smtClean="0"/>
              <a:t>WCF Security Architecture</a:t>
            </a:r>
            <a:br>
              <a:rPr lang="en-US" dirty="0" smtClean="0"/>
            </a:br>
            <a:r>
              <a:rPr lang="en-US" dirty="0" smtClean="0">
                <a:hlinkClick r:id="rId3"/>
              </a:rPr>
              <a:t>http://msdn.microsoft.com/en-us/library/ms788756.aspx</a:t>
            </a:r>
            <a:endParaRPr lang="en-US" dirty="0" smtClean="0"/>
          </a:p>
          <a:p>
            <a:endParaRPr lang="en-US" dirty="0" smtClean="0"/>
          </a:p>
          <a:p>
            <a:r>
              <a:rPr lang="en-US" dirty="0" err="1" smtClean="0"/>
              <a:t>Pluralsight</a:t>
            </a:r>
            <a:r>
              <a:rPr lang="en-US" dirty="0" smtClean="0"/>
              <a:t> course on WCF Security</a:t>
            </a:r>
            <a:br>
              <a:rPr lang="en-US" dirty="0" smtClean="0"/>
            </a:br>
            <a:r>
              <a:rPr lang="en-US" dirty="0" smtClean="0">
                <a:hlinkClick r:id="rId4"/>
              </a:rPr>
              <a:t>http://pluralsight.com/training/courses/TableOfContents?courseName=wcf-design-concepts&amp;highlight=aaron-skonnard_security#security</a:t>
            </a:r>
            <a:endParaRPr lang="en-US" dirty="0" smtClean="0"/>
          </a:p>
          <a:p>
            <a:endParaRPr lang="en-US" dirty="0" smtClean="0"/>
          </a:p>
          <a:p>
            <a:r>
              <a:rPr lang="en-US" dirty="0" smtClean="0"/>
              <a:t>Fundamentals of WCF Security </a:t>
            </a:r>
            <a:br>
              <a:rPr lang="en-US" dirty="0" smtClean="0"/>
            </a:br>
            <a:r>
              <a:rPr lang="en-US" dirty="0" smtClean="0">
                <a:hlinkClick r:id="rId5"/>
              </a:rPr>
              <a:t>www.code-magazine.com/article.aspx?quickid=0611051</a:t>
            </a:r>
            <a:r>
              <a:rPr lang="en-US" dirty="0" smtClean="0"/>
              <a:t/>
            </a:r>
            <a:br>
              <a:rPr lang="en-US" dirty="0" smtClean="0"/>
            </a:br>
            <a:endParaRPr lang="en-US" dirty="0" smtClean="0"/>
          </a:p>
          <a:p>
            <a:r>
              <a:rPr lang="en-US" dirty="0" smtClean="0"/>
              <a:t>6 </a:t>
            </a:r>
            <a:r>
              <a:rPr lang="en-US" dirty="0"/>
              <a:t>Steps to Implement DUAL Security on WCF using User name + </a:t>
            </a:r>
            <a:r>
              <a:rPr lang="en-US" dirty="0" smtClean="0"/>
              <a:t>SSL</a:t>
            </a:r>
            <a:br>
              <a:rPr lang="en-US" dirty="0" smtClean="0"/>
            </a:br>
            <a:r>
              <a:rPr lang="en-US" dirty="0" smtClean="0">
                <a:hlinkClick r:id="rId6"/>
              </a:rPr>
              <a:t>http://www.codeproject.com/Articles/82737/6-Steps-to-Implement-DUAL-Security-on-WCF-using-Us</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480734825"/>
      </p:ext>
    </p:extLst>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397000" y="2286000"/>
            <a:ext cx="10464800" cy="1879600"/>
          </a:xfrm>
        </p:spPr>
        <p:txBody>
          <a:bodyPr/>
          <a:lstStyle/>
          <a:p>
            <a:r>
              <a:rPr lang="en-US" dirty="0"/>
              <a:t>Thank You!</a:t>
            </a:r>
          </a:p>
        </p:txBody>
      </p:sp>
      <p:sp>
        <p:nvSpPr>
          <p:cNvPr id="98307" name="Rectangle 3"/>
          <p:cNvSpPr>
            <a:spLocks noGrp="1" noChangeArrowheads="1"/>
          </p:cNvSpPr>
          <p:nvPr>
            <p:ph idx="1"/>
          </p:nvPr>
        </p:nvSpPr>
        <p:spPr>
          <a:xfrm>
            <a:off x="1320800" y="4648200"/>
            <a:ext cx="10464800" cy="3060700"/>
          </a:xfrm>
        </p:spPr>
        <p:txBody>
          <a:bodyPr/>
          <a:lstStyle/>
          <a:p>
            <a:pPr lvl="1">
              <a:buFontTx/>
              <a:buNone/>
            </a:pPr>
            <a:r>
              <a:rPr lang="en-US" dirty="0" smtClean="0"/>
              <a:t>Adnan </a:t>
            </a:r>
            <a:r>
              <a:rPr lang="en-US" dirty="0" smtClean="0"/>
              <a:t>Masood</a:t>
            </a:r>
            <a:endParaRPr lang="en-US" dirty="0"/>
          </a:p>
          <a:p>
            <a:pPr lvl="1">
              <a:buFontTx/>
              <a:buNone/>
            </a:pPr>
            <a:r>
              <a:rPr lang="en-US" dirty="0" smtClean="0">
                <a:hlinkClick r:id="rId2"/>
              </a:rPr>
              <a:t>adnan.masood@owasp.org</a:t>
            </a:r>
            <a:r>
              <a:rPr lang="en-US" dirty="0" smtClean="0"/>
              <a:t/>
            </a:r>
            <a:br>
              <a:rPr lang="en-US" dirty="0" smtClean="0"/>
            </a:br>
            <a:r>
              <a:rPr lang="en-US" dirty="0" smtClean="0"/>
              <a:t>@adnanmasood</a:t>
            </a:r>
            <a:endParaRPr lang="en-US" dirty="0"/>
          </a:p>
          <a:p>
            <a:pPr lvl="1"/>
            <a:r>
              <a:rPr lang="en-US" dirty="0" smtClean="0"/>
              <a:t>Blog</a:t>
            </a:r>
            <a:r>
              <a:rPr lang="en-US" dirty="0" smtClean="0"/>
              <a:t>: www.AdnanMasood.com</a:t>
            </a:r>
          </a:p>
          <a:p>
            <a:pPr lvl="1"/>
            <a:r>
              <a:rPr lang="en-US" dirty="0" smtClean="0"/>
              <a:t>Pasadena .NET </a:t>
            </a:r>
            <a:r>
              <a:rPr lang="en-US" dirty="0"/>
              <a:t>User Group: </a:t>
            </a:r>
            <a:r>
              <a:rPr lang="en-US" dirty="0" smtClean="0">
                <a:hlinkClick r:id="rId3"/>
              </a:rPr>
              <a:t>www.sgvdotnet.org</a:t>
            </a:r>
            <a:endParaRPr lang="en-US" dirty="0"/>
          </a:p>
        </p:txBody>
      </p:sp>
    </p:spTree>
    <p:extLst>
      <p:ext uri="{BB962C8B-B14F-4D97-AF65-F5344CB8AC3E}">
        <p14:creationId xmlns:p14="http://schemas.microsoft.com/office/powerpoint/2010/main" val="286051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SOMF V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2667000"/>
            <a:ext cx="8202507" cy="581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992895"/>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235200"/>
            <a:ext cx="10464800" cy="1955800"/>
          </a:xfrm>
        </p:spPr>
        <p:txBody>
          <a:bodyPr/>
          <a:lstStyle/>
          <a:p>
            <a:r>
              <a:rPr lang="en-US" dirty="0" smtClean="0"/>
              <a:t>What is an SOA Service?</a:t>
            </a:r>
            <a:endParaRPr lang="en-US" dirty="0"/>
          </a:p>
        </p:txBody>
      </p:sp>
      <p:sp>
        <p:nvSpPr>
          <p:cNvPr id="3" name="Content Placeholder 2"/>
          <p:cNvSpPr>
            <a:spLocks noGrp="1"/>
          </p:cNvSpPr>
          <p:nvPr>
            <p:ph idx="1"/>
          </p:nvPr>
        </p:nvSpPr>
        <p:spPr>
          <a:xfrm>
            <a:off x="939800" y="4343400"/>
            <a:ext cx="10795000" cy="4457700"/>
          </a:xfrm>
        </p:spPr>
        <p:txBody>
          <a:bodyPr>
            <a:normAutofit fontScale="70000" lnSpcReduction="20000"/>
          </a:bodyPr>
          <a:lstStyle/>
          <a:p>
            <a:r>
              <a:rPr lang="en-US" dirty="0"/>
              <a:t>A SOA service is composed of three parts</a:t>
            </a:r>
            <a:r>
              <a:rPr lang="en-US" dirty="0" smtClean="0"/>
              <a:t>:</a:t>
            </a:r>
            <a:endParaRPr lang="en-US" dirty="0"/>
          </a:p>
          <a:p>
            <a:pPr lvl="1"/>
            <a:r>
              <a:rPr lang="en-US" dirty="0"/>
              <a:t>A service class that implements the service to be provided</a:t>
            </a:r>
          </a:p>
          <a:p>
            <a:pPr lvl="1"/>
            <a:r>
              <a:rPr lang="en-US" dirty="0"/>
              <a:t>A host environment to host the </a:t>
            </a:r>
            <a:r>
              <a:rPr lang="en-US" dirty="0" smtClean="0"/>
              <a:t>service</a:t>
            </a:r>
          </a:p>
          <a:p>
            <a:pPr lvl="1"/>
            <a:r>
              <a:rPr lang="en-US" dirty="0" smtClean="0"/>
              <a:t>One </a:t>
            </a:r>
            <a:r>
              <a:rPr lang="en-US" dirty="0"/>
              <a:t>or more endpoints to which clients will connect</a:t>
            </a:r>
          </a:p>
          <a:p>
            <a:endParaRPr lang="en-US" dirty="0" smtClean="0"/>
          </a:p>
          <a:p>
            <a:r>
              <a:rPr lang="en-US" dirty="0" smtClean="0"/>
              <a:t>All </a:t>
            </a:r>
            <a:r>
              <a:rPr lang="en-US" dirty="0"/>
              <a:t>communication with a service happens through the endpoints. Each endpoint specifies a contract (which we will discuss in greater detail later in this chapter) that defines which methods of the service class will be accessible to the client through that specific endpoint.</a:t>
            </a:r>
          </a:p>
          <a:p>
            <a:endParaRPr lang="en-US" dirty="0" smtClean="0"/>
          </a:p>
          <a:p>
            <a:r>
              <a:rPr lang="en-US" dirty="0" smtClean="0"/>
              <a:t>Because </a:t>
            </a:r>
            <a:r>
              <a:rPr lang="en-US" dirty="0"/>
              <a:t>the endpoints have their own contracts, they may expose different (and perhaps overlapping) sets of methods. Each endpoint also defines a binding that specifies how a client will communicate with the service and the address where the endpoint is hosted</a:t>
            </a:r>
            <a:r>
              <a:rPr lang="en-US" dirty="0" smtClean="0"/>
              <a:t>.</a:t>
            </a:r>
            <a:endParaRPr lang="en-US" dirty="0"/>
          </a:p>
        </p:txBody>
      </p:sp>
    </p:spTree>
    <p:extLst>
      <p:ext uri="{BB962C8B-B14F-4D97-AF65-F5344CB8AC3E}">
        <p14:creationId xmlns:p14="http://schemas.microsoft.com/office/powerpoint/2010/main" val="1988249579"/>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854200"/>
            <a:ext cx="10464800" cy="1422400"/>
          </a:xfrm>
        </p:spPr>
        <p:txBody>
          <a:bodyPr/>
          <a:lstStyle/>
          <a:p>
            <a:r>
              <a:rPr lang="en-US" dirty="0" smtClean="0"/>
              <a:t>Tenants of SOA</a:t>
            </a:r>
            <a:endParaRPr lang="en-US" dirty="0"/>
          </a:p>
        </p:txBody>
      </p:sp>
      <p:sp>
        <p:nvSpPr>
          <p:cNvPr id="3" name="Content Placeholder 2"/>
          <p:cNvSpPr>
            <a:spLocks noGrp="1"/>
          </p:cNvSpPr>
          <p:nvPr>
            <p:ph idx="1"/>
          </p:nvPr>
        </p:nvSpPr>
        <p:spPr>
          <a:xfrm>
            <a:off x="863600" y="3886200"/>
            <a:ext cx="11074400" cy="3060700"/>
          </a:xfrm>
        </p:spPr>
        <p:txBody>
          <a:bodyPr/>
          <a:lstStyle/>
          <a:p>
            <a:r>
              <a:rPr lang="en-US" dirty="0" smtClean="0"/>
              <a:t>Boundaries are explicit.</a:t>
            </a:r>
          </a:p>
          <a:p>
            <a:r>
              <a:rPr lang="en-US" dirty="0" smtClean="0"/>
              <a:t>Services are autonomous.</a:t>
            </a:r>
          </a:p>
          <a:p>
            <a:r>
              <a:rPr lang="en-US" dirty="0" smtClean="0"/>
              <a:t>Schemas and contracts are shared, but not classes.</a:t>
            </a:r>
          </a:p>
          <a:p>
            <a:r>
              <a:rPr lang="en-US" dirty="0" smtClean="0"/>
              <a:t>Compatibility is based on policy.</a:t>
            </a:r>
          </a:p>
          <a:p>
            <a:endParaRPr lang="en-US" dirty="0" smtClean="0"/>
          </a:p>
          <a:p>
            <a:endParaRPr lang="en-US" dirty="0"/>
          </a:p>
        </p:txBody>
      </p:sp>
    </p:spTree>
    <p:extLst>
      <p:ext uri="{BB962C8B-B14F-4D97-AF65-F5344CB8AC3E}">
        <p14:creationId xmlns:p14="http://schemas.microsoft.com/office/powerpoint/2010/main" val="385239418"/>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854200"/>
            <a:ext cx="10464800" cy="1498600"/>
          </a:xfrm>
        </p:spPr>
        <p:txBody>
          <a:bodyPr/>
          <a:lstStyle/>
          <a:p>
            <a:r>
              <a:rPr lang="en-US" sz="5400" dirty="0" smtClean="0"/>
              <a:t>Web Services Protocol Stack</a:t>
            </a:r>
            <a:endParaRPr lang="en-US" sz="5400" dirty="0"/>
          </a:p>
        </p:txBody>
      </p:sp>
      <p:pic>
        <p:nvPicPr>
          <p:cNvPr id="13314" name="Picture 2" descr="The web services protocol s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600" y="4038600"/>
            <a:ext cx="5093547" cy="44162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42913" y="9367781"/>
            <a:ext cx="6502400" cy="372068"/>
          </a:xfrm>
          <a:prstGeom prst="rect">
            <a:avLst/>
          </a:prstGeom>
        </p:spPr>
        <p:txBody>
          <a:bodyPr lIns="130046" tIns="65023" rIns="130046" bIns="65023">
            <a:spAutoFit/>
          </a:bodyPr>
          <a:lstStyle/>
          <a:p>
            <a:r>
              <a:rPr lang="en-US" sz="1500" dirty="0"/>
              <a:t>http://msdn.microsoft.com/en-us/library/orm-9780596527563-01-10.aspx</a:t>
            </a:r>
            <a:endParaRPr lang="en-US" sz="1500" dirty="0"/>
          </a:p>
        </p:txBody>
      </p:sp>
    </p:spTree>
    <p:extLst>
      <p:ext uri="{BB962C8B-B14F-4D97-AF65-F5344CB8AC3E}">
        <p14:creationId xmlns:p14="http://schemas.microsoft.com/office/powerpoint/2010/main" val="1341645761"/>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147" y="2362200"/>
            <a:ext cx="10464800" cy="838200"/>
          </a:xfrm>
        </p:spPr>
        <p:txBody>
          <a:bodyPr/>
          <a:lstStyle/>
          <a:p>
            <a:r>
              <a:rPr lang="en-US" sz="6600" dirty="0" smtClean="0"/>
              <a:t>SOA using WCF</a:t>
            </a:r>
            <a:endParaRPr lang="en-US" sz="6600" dirty="0"/>
          </a:p>
        </p:txBody>
      </p:sp>
      <p:sp>
        <p:nvSpPr>
          <p:cNvPr id="3" name="Content Placeholder 2"/>
          <p:cNvSpPr>
            <a:spLocks noGrp="1"/>
          </p:cNvSpPr>
          <p:nvPr>
            <p:ph idx="1"/>
          </p:nvPr>
        </p:nvSpPr>
        <p:spPr>
          <a:xfrm>
            <a:off x="1295400" y="7391400"/>
            <a:ext cx="10464800" cy="1219200"/>
          </a:xfrm>
        </p:spPr>
        <p:txBody>
          <a:bodyPr/>
          <a:lstStyle/>
          <a:p>
            <a:r>
              <a:rPr lang="en-US" sz="2400" dirty="0" smtClean="0"/>
              <a:t>Interoperability </a:t>
            </a:r>
            <a:r>
              <a:rPr lang="en-US" sz="2400" dirty="0"/>
              <a:t>across platforms</a:t>
            </a:r>
          </a:p>
          <a:p>
            <a:r>
              <a:rPr lang="en-US" sz="2400" dirty="0"/>
              <a:t>Unification of existing technologies</a:t>
            </a:r>
          </a:p>
          <a:p>
            <a:r>
              <a:rPr lang="en-US" sz="2400" dirty="0"/>
              <a:t>Enabling service-oriented development</a:t>
            </a:r>
          </a:p>
          <a:p>
            <a:endParaRPr lang="en-US" sz="2400" dirty="0"/>
          </a:p>
        </p:txBody>
      </p:sp>
      <p:pic>
        <p:nvPicPr>
          <p:cNvPr id="4" name="Picture 4" descr="http://microsoftmentalist.files.wordpress.com/2011/12/imag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200" y="3276600"/>
            <a:ext cx="6299200" cy="395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80851"/>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icrosoftmentalist.files.wordpress.com/2011/12/imag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987" y="2926081"/>
            <a:ext cx="11289459" cy="483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15229"/>
      </p:ext>
    </p:extLst>
  </p:cSld>
  <p:clrMapOvr>
    <a:masterClrMapping/>
  </p:clrMapOvr>
  <p:transition spd="med">
    <p:split orient="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WASP-SDLC Panel[1].v2_templateFinal2">
  <a:themeElements>
    <a:clrScheme name="OWASP-SDLC Panel[1].v2_templateFina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ASP-SDLC Panel[1].v2_templateFinal2">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OWASP-SDLC Panel[1].v2_templateFina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TotalTime>
  <Pages>0</Pages>
  <Words>2267</Words>
  <Characters>0</Characters>
  <Application>Microsoft Office PowerPoint</Application>
  <PresentationFormat>Custom</PresentationFormat>
  <Lines>0</Lines>
  <Paragraphs>291</Paragraphs>
  <Slides>35</Slides>
  <Notes>6</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OWASP-SDLC Panel[1].v2_templateFinal2</vt:lpstr>
      <vt:lpstr>Default Design</vt:lpstr>
      <vt:lpstr>WCF Security</vt:lpstr>
      <vt:lpstr>about the speaker</vt:lpstr>
      <vt:lpstr>Service Oriented Architecture</vt:lpstr>
      <vt:lpstr>PowerPoint Presentation</vt:lpstr>
      <vt:lpstr>What is an SOA Service?</vt:lpstr>
      <vt:lpstr>Tenants of SOA</vt:lpstr>
      <vt:lpstr>Web Services Protocol Stack</vt:lpstr>
      <vt:lpstr>SOA using WCF</vt:lpstr>
      <vt:lpstr>PowerPoint Presentation</vt:lpstr>
      <vt:lpstr>What is WCF?</vt:lpstr>
      <vt:lpstr>Endpoint = ABC</vt:lpstr>
      <vt:lpstr>WCF Authentication (who)</vt:lpstr>
      <vt:lpstr>WCF Authorization (what)</vt:lpstr>
      <vt:lpstr>WCF Transfer Security (how)</vt:lpstr>
      <vt:lpstr>PowerPoint Presentation</vt:lpstr>
      <vt:lpstr>The CIA of Security</vt:lpstr>
      <vt:lpstr>Decisions Decisions!</vt:lpstr>
      <vt:lpstr>Declaring the required protection level</vt:lpstr>
      <vt:lpstr>Protection Level</vt:lpstr>
      <vt:lpstr>Configuring security in WCF Bindings</vt:lpstr>
      <vt:lpstr>Configuring Binding Security Settings</vt:lpstr>
      <vt:lpstr>Transport Security</vt:lpstr>
      <vt:lpstr>Transport Security Trade-Offs</vt:lpstr>
      <vt:lpstr>Message Security</vt:lpstr>
      <vt:lpstr>Interesting Analogy </vt:lpstr>
      <vt:lpstr>Message Security Tradeoffs</vt:lpstr>
      <vt:lpstr>Mixed Mode</vt:lpstr>
      <vt:lpstr>Authentication in standard bindings</vt:lpstr>
      <vt:lpstr>Security Call Context</vt:lpstr>
      <vt:lpstr>Authorization Options</vt:lpstr>
      <vt:lpstr>Impersonation</vt:lpstr>
      <vt:lpstr>Summary &amp;  Conclusion </vt:lpstr>
      <vt:lpstr>PowerPoint Presentation</vt:lpstr>
      <vt:lpstr>References</vt:lpstr>
      <vt:lpstr>Thank You!</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&lt;Presentation Tagline&gt;</dc:title>
  <dc:creator>nkumar</dc:creator>
  <cp:lastModifiedBy>adnan.masood</cp:lastModifiedBy>
  <cp:revision>32</cp:revision>
  <dcterms:created xsi:type="dcterms:W3CDTF">2010-02-14T22:17:16Z</dcterms:created>
  <dcterms:modified xsi:type="dcterms:W3CDTF">2012-11-30T06:22:05Z</dcterms:modified>
</cp:coreProperties>
</file>